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drawings/drawing1.xml" ContentType="application/vnd.openxmlformats-officedocument.drawingml.chartshape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473" r:id="rId3"/>
    <p:sldId id="396" r:id="rId4"/>
    <p:sldId id="444" r:id="rId5"/>
    <p:sldId id="400" r:id="rId6"/>
    <p:sldId id="445" r:id="rId7"/>
    <p:sldId id="453" r:id="rId8"/>
    <p:sldId id="447" r:id="rId9"/>
    <p:sldId id="466" r:id="rId10"/>
    <p:sldId id="455" r:id="rId11"/>
    <p:sldId id="448" r:id="rId12"/>
    <p:sldId id="467" r:id="rId13"/>
    <p:sldId id="451" r:id="rId14"/>
    <p:sldId id="454" r:id="rId15"/>
    <p:sldId id="456" r:id="rId16"/>
    <p:sldId id="452" r:id="rId17"/>
    <p:sldId id="420" r:id="rId18"/>
    <p:sldId id="442" r:id="rId19"/>
    <p:sldId id="450" r:id="rId20"/>
    <p:sldId id="457" r:id="rId21"/>
    <p:sldId id="431" r:id="rId22"/>
    <p:sldId id="434" r:id="rId23"/>
    <p:sldId id="476" r:id="rId24"/>
    <p:sldId id="440" r:id="rId25"/>
    <p:sldId id="419" r:id="rId26"/>
    <p:sldId id="471" r:id="rId27"/>
    <p:sldId id="469" r:id="rId28"/>
    <p:sldId id="470" r:id="rId29"/>
    <p:sldId id="472" r:id="rId30"/>
    <p:sldId id="474" r:id="rId31"/>
    <p:sldId id="475" r:id="rId32"/>
    <p:sldId id="458" r:id="rId33"/>
    <p:sldId id="460" r:id="rId34"/>
    <p:sldId id="461" r:id="rId35"/>
    <p:sldId id="462" r:id="rId36"/>
    <p:sldId id="463" r:id="rId37"/>
    <p:sldId id="464" r:id="rId38"/>
    <p:sldId id="465" r:id="rId39"/>
    <p:sldId id="257" r:id="rId40"/>
    <p:sldId id="459" r:id="rId4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7F7F7"/>
    <a:srgbClr val="BDBDBD"/>
    <a:srgbClr val="F7BDA4"/>
    <a:srgbClr val="AE5A1E"/>
    <a:srgbClr val="FF932B"/>
    <a:srgbClr val="A6DECB"/>
    <a:srgbClr val="9E0000"/>
    <a:srgbClr val="C3A6D0"/>
    <a:srgbClr val="CDB2A9"/>
    <a:srgbClr val="CE96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39" autoAdjust="0"/>
    <p:restoredTop sz="89401" autoAdjust="0"/>
  </p:normalViewPr>
  <p:slideViewPr>
    <p:cSldViewPr>
      <p:cViewPr>
        <p:scale>
          <a:sx n="100" d="100"/>
          <a:sy n="100" d="100"/>
        </p:scale>
        <p:origin x="-324" y="-137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890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___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1.xml"/><Relationship Id="rId2" Type="http://schemas.openxmlformats.org/officeDocument/2006/relationships/package" Target="../embeddings/Microsoft_Excel____2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241851340374914E-2"/>
          <c:y val="0"/>
          <c:w val="0.80404494789909864"/>
          <c:h val="0.904877172734406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ysClr val="window" lastClr="FFFFFF">
                  <a:lumMod val="50000"/>
                </a:sys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F58-46DE-A1D3-0807940FD009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F58-46DE-A1D3-0807940FD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F58-46DE-A1D3-0807940FD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F58-46DE-A1D3-0807940FD009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</c:v>
                </c:pt>
                <c:pt idx="1">
                  <c:v>0.3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F58-46DE-A1D3-0807940FD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7241851340374914E-2"/>
          <c:y val="0"/>
          <c:w val="0.80404494789909864"/>
          <c:h val="0.9048771727344068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ysClr val="window" lastClr="FFFFFF">
                  <a:lumMod val="50000"/>
                </a:sysClr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F58-46DE-A1D3-0807940FD009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F58-46DE-A1D3-0807940FD00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F58-46DE-A1D3-0807940FD00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F58-46DE-A1D3-0807940FD009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0.6</c:v>
                </c:pt>
                <c:pt idx="1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3F58-46DE-A1D3-0807940FD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>
    <c:autoUpdate val="0"/>
  </c:externalData>
  <c:userShapes r:id="rId3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0.26664</cdr:x>
      <cdr:y>0.27121</cdr:y>
    </cdr:from>
    <cdr:to>
      <cdr:x>0.68233</cdr:x>
      <cdr:y>0.64908</cdr:y>
    </cdr:to>
    <cdr:sp macro="" textlink="">
      <cdr:nvSpPr>
        <cdr:cNvPr id="2" name="文本框 16"/>
        <cdr:cNvSpPr txBox="1"/>
      </cdr:nvSpPr>
      <cdr:spPr>
        <a:xfrm xmlns:a="http://schemas.openxmlformats.org/drawingml/2006/main">
          <a:off x="785201" y="585806"/>
          <a:ext cx="1224136" cy="816214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square" lIns="76800" tIns="38400" rIns="76800" bIns="38400" rtlCol="0">
          <a:spAutoFit/>
        </a:bodyPr>
        <a:lstStyle xmlns:a="http://schemas.openxmlformats.org/drawingml/2006/main">
          <a:defPPr>
            <a:defRPr lang="zh-CN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512089"/>
          <a:r>
            <a:rPr lang="en-US" altLang="zh-CN" sz="4800" b="1" dirty="0" smtClean="0"/>
            <a:t>40</a:t>
          </a:r>
          <a:r>
            <a:rPr kumimoji="1" lang="en-US" altLang="zh-CN" sz="2200" b="1" dirty="0" smtClean="0">
              <a:solidFill>
                <a:srgbClr val="000000"/>
              </a:solidFill>
              <a:latin typeface="Century Gothic"/>
              <a:ea typeface="微软雅黑"/>
            </a:rPr>
            <a:t>%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92767CCA-7A79-469B-920A-784AA643590E}" type="datetimeFigureOut">
              <a:rPr lang="zh-CN" altLang="en-US"/>
              <a:pPr>
                <a:defRPr/>
              </a:pPr>
              <a:t>2017/8/31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328CE595-C9AC-46C1-BFAE-D9BBE0CEB4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0393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555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80187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7403911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0933196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61264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419635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8649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586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库存</a:t>
            </a:r>
            <a:endParaRPr lang="en-US" altLang="zh-CN" dirty="0" smtClean="0"/>
          </a:p>
          <a:p>
            <a:r>
              <a:rPr lang="zh-CN" altLang="en-US" dirty="0" smtClean="0"/>
              <a:t>备货量（目标库存）</a:t>
            </a:r>
            <a:r>
              <a:rPr lang="en-US" altLang="zh-CN" dirty="0" smtClean="0"/>
              <a:t>= </a:t>
            </a:r>
            <a:r>
              <a:rPr lang="zh-CN" altLang="en-US" dirty="0" smtClean="0"/>
              <a:t>日均销量 * 目标周转天数</a:t>
            </a:r>
            <a:endParaRPr lang="en-US" altLang="zh-CN" dirty="0" smtClean="0"/>
          </a:p>
          <a:p>
            <a:r>
              <a:rPr lang="zh-CN" altLang="en-US" dirty="0" smtClean="0"/>
              <a:t>可用库存量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现货 </a:t>
            </a:r>
            <a:r>
              <a:rPr lang="en-US" altLang="zh-CN" dirty="0" smtClean="0"/>
              <a:t>- </a:t>
            </a:r>
            <a:r>
              <a:rPr lang="zh-CN" altLang="en-US" dirty="0" smtClean="0"/>
              <a:t>不可用库存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订单预订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转移预占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申请单锁定库存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内配出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可配出量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可用库存量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备货量</a:t>
            </a:r>
            <a:endParaRPr lang="en-US" altLang="zh-CN" dirty="0" smtClean="0"/>
          </a:p>
          <a:p>
            <a:r>
              <a:rPr lang="zh-CN" altLang="en-US" dirty="0" smtClean="0"/>
              <a:t>需配入量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备货量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可用库存量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5741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库存</a:t>
            </a:r>
            <a:endParaRPr lang="en-US" altLang="zh-CN" dirty="0" smtClean="0"/>
          </a:p>
          <a:p>
            <a:r>
              <a:rPr lang="zh-CN" altLang="en-US" dirty="0" smtClean="0"/>
              <a:t>备货量（目标库存）</a:t>
            </a:r>
            <a:r>
              <a:rPr lang="en-US" altLang="zh-CN" dirty="0" smtClean="0"/>
              <a:t>= </a:t>
            </a:r>
            <a:r>
              <a:rPr lang="zh-CN" altLang="en-US" dirty="0" smtClean="0"/>
              <a:t>日均销量 * 目标周转天数</a:t>
            </a:r>
            <a:endParaRPr lang="en-US" altLang="zh-CN" dirty="0" smtClean="0"/>
          </a:p>
          <a:p>
            <a:r>
              <a:rPr lang="zh-CN" altLang="en-US" dirty="0" smtClean="0"/>
              <a:t>可用库存量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现货 </a:t>
            </a:r>
            <a:r>
              <a:rPr lang="en-US" altLang="zh-CN" dirty="0" smtClean="0"/>
              <a:t>- </a:t>
            </a:r>
            <a:r>
              <a:rPr lang="zh-CN" altLang="en-US" dirty="0" smtClean="0"/>
              <a:t>不可用库存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订单预订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转移预占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申请单锁定库存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内配出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可配出量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可用库存量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备货量</a:t>
            </a:r>
            <a:endParaRPr lang="en-US" altLang="zh-CN" dirty="0" smtClean="0"/>
          </a:p>
          <a:p>
            <a:r>
              <a:rPr lang="zh-CN" altLang="en-US" dirty="0" smtClean="0"/>
              <a:t>需配入量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备货量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可用库存量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073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41963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5419635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660050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440907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143402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5587705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789696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9080710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ERP</a:t>
            </a:r>
            <a:r>
              <a:rPr lang="zh-CN" altLang="en-US" dirty="0" smtClean="0"/>
              <a:t>库存</a:t>
            </a:r>
            <a:endParaRPr lang="en-US" altLang="zh-CN" dirty="0" smtClean="0"/>
          </a:p>
          <a:p>
            <a:r>
              <a:rPr lang="zh-CN" altLang="en-US" dirty="0" smtClean="0"/>
              <a:t>备货量（目标库存）</a:t>
            </a:r>
            <a:r>
              <a:rPr lang="en-US" altLang="zh-CN" dirty="0" smtClean="0"/>
              <a:t>= </a:t>
            </a:r>
            <a:r>
              <a:rPr lang="zh-CN" altLang="en-US" dirty="0" smtClean="0"/>
              <a:t>日均销量 * 目标周转天数</a:t>
            </a:r>
            <a:endParaRPr lang="en-US" altLang="zh-CN" dirty="0" smtClean="0"/>
          </a:p>
          <a:p>
            <a:r>
              <a:rPr lang="zh-CN" altLang="en-US" dirty="0" smtClean="0"/>
              <a:t>可用库存量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现货 </a:t>
            </a:r>
            <a:r>
              <a:rPr lang="en-US" altLang="zh-CN" dirty="0" smtClean="0"/>
              <a:t>- </a:t>
            </a:r>
            <a:r>
              <a:rPr lang="zh-CN" altLang="en-US" dirty="0" smtClean="0"/>
              <a:t>不可用库存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订单预订 </a:t>
            </a:r>
            <a:r>
              <a:rPr lang="en-US" altLang="zh-CN" dirty="0" smtClean="0"/>
              <a:t>- </a:t>
            </a:r>
            <a:r>
              <a:rPr lang="zh-CN" altLang="en-US" dirty="0" smtClean="0"/>
              <a:t>转移预占 </a:t>
            </a:r>
            <a:r>
              <a:rPr lang="en-US" altLang="zh-CN" dirty="0" smtClean="0"/>
              <a:t>- </a:t>
            </a:r>
            <a:r>
              <a:rPr lang="zh-CN" altLang="en-US" dirty="0" smtClean="0"/>
              <a:t>申请单锁定库存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内配出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可配出量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可用库存量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备货量</a:t>
            </a:r>
            <a:endParaRPr lang="en-US" altLang="zh-CN" dirty="0" smtClean="0"/>
          </a:p>
          <a:p>
            <a:r>
              <a:rPr lang="zh-CN" altLang="en-US" dirty="0" smtClean="0"/>
              <a:t>需配入量 </a:t>
            </a:r>
            <a:r>
              <a:rPr lang="en-US" altLang="zh-CN" dirty="0" smtClean="0"/>
              <a:t>= </a:t>
            </a:r>
            <a:r>
              <a:rPr lang="zh-CN" altLang="en-US" dirty="0" smtClean="0"/>
              <a:t>备货量 </a:t>
            </a:r>
            <a:r>
              <a:rPr lang="en-US" altLang="zh-CN" dirty="0" smtClean="0"/>
              <a:t>- </a:t>
            </a:r>
            <a:r>
              <a:rPr lang="zh-CN" altLang="en-US" dirty="0" smtClean="0"/>
              <a:t>可用库存量</a:t>
            </a:r>
            <a:endParaRPr lang="en-US" altLang="zh-CN" dirty="0" smtClean="0"/>
          </a:p>
          <a:p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7365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0392956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910368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807730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0991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E97619-DBBE-4EF5-8E3C-32126B56E9D5}" type="slidenum">
              <a:rPr lang="zh-HK" altLang="en-US" smtClean="0"/>
              <a:pPr/>
              <a:t>40</a:t>
            </a:fld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3466775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447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8CE595-C9AC-46C1-BFAE-D9BBE0CEB49D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4563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845461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027157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115086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4" name="Shape 18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914400">
              <a:lnSpc>
                <a:spcPct val="100000"/>
              </a:lnSpc>
              <a:defRPr sz="1800"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588603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5859DE-F00C-4680-B691-CACBF290E0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598FE-6937-4989-9A63-6F75D11949A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F17B8-0ACA-4351-9472-801CE8A9F9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3"/>
          <p:cNvSpPr>
            <a:spLocks noGrp="1"/>
          </p:cNvSpPr>
          <p:nvPr>
            <p:ph type="title"/>
          </p:nvPr>
        </p:nvSpPr>
        <p:spPr>
          <a:xfrm>
            <a:off x="609680" y="274598"/>
            <a:ext cx="8294997" cy="562136"/>
          </a:xfrm>
          <a:prstGeom prst="rect">
            <a:avLst/>
          </a:prstGeom>
        </p:spPr>
        <p:txBody>
          <a:bodyPr lIns="91162" tIns="45580" rIns="91162" bIns="45580"/>
          <a:lstStyle>
            <a:lvl1pPr algn="l">
              <a:defRPr sz="3200" b="1">
                <a:solidFill>
                  <a:srgbClr val="D3454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quarter" idx="10"/>
          </p:nvPr>
        </p:nvSpPr>
        <p:spPr>
          <a:xfrm>
            <a:off x="766920" y="1341130"/>
            <a:ext cx="10802457" cy="4751551"/>
          </a:xfrm>
          <a:prstGeom prst="rect">
            <a:avLst/>
          </a:prstGeom>
        </p:spPr>
        <p:txBody>
          <a:bodyPr lIns="91162" tIns="45580" rIns="91162" bIns="4558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4177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8572D7-1CF4-4462-A794-165FA3D29A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289576-7AFE-490E-BEFA-D3764726CF4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3AD38B-781A-4E58-89B1-49FD5DDFC3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42BD59-478F-4D1B-BB68-CE4BFB34DB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927759-CF97-47C4-9F37-9608550585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D65674-517B-4CA5-8F1E-21297205DA0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3CA9F4-3EEB-4B71-BAB1-980D38B8D01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99F116-B03B-4F94-A8F0-476872586B2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应用部分3-05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-23283" y="-9525"/>
            <a:ext cx="12240684" cy="687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49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52721B5-5BDE-4C58-96EE-2B07DCE832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rc.apache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docs/latest/sql-programming-guide.html#unsupported-hive-functionality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9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应用部分3-0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3352" y="764704"/>
            <a:ext cx="11665296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Text Box 5"/>
          <p:cNvSpPr txBox="1">
            <a:spLocks noChangeArrowheads="1"/>
          </p:cNvSpPr>
          <p:nvPr/>
        </p:nvSpPr>
        <p:spPr bwMode="auto">
          <a:xfrm>
            <a:off x="1387546" y="1412776"/>
            <a:ext cx="9441587" cy="1887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3000"/>
              </a:lnSpc>
              <a:spcBef>
                <a:spcPct val="50000"/>
              </a:spcBef>
            </a:pPr>
            <a:r>
              <a:rPr lang="en-US" altLang="zh-CN" sz="5400" b="1" dirty="0" smtClean="0">
                <a:solidFill>
                  <a:schemeClr val="bg1"/>
                </a:solidFill>
                <a:ea typeface="微软雅黑" pitchFamily="34" charset="-122"/>
              </a:rPr>
              <a:t>Hadoop-Hive</a:t>
            </a:r>
            <a:r>
              <a:rPr lang="zh-CN" altLang="en-US" sz="5400" b="1" dirty="0" smtClean="0">
                <a:solidFill>
                  <a:schemeClr val="bg1"/>
                </a:solidFill>
                <a:ea typeface="微软雅黑" pitchFamily="34" charset="-122"/>
              </a:rPr>
              <a:t>任务实战调优和</a:t>
            </a:r>
            <a:endParaRPr lang="en-US" altLang="zh-CN" sz="5400" b="1" dirty="0" smtClean="0">
              <a:solidFill>
                <a:schemeClr val="bg1"/>
              </a:solidFill>
              <a:ea typeface="微软雅黑" pitchFamily="34" charset="-122"/>
            </a:endParaRPr>
          </a:p>
          <a:p>
            <a:pPr algn="ctr">
              <a:lnSpc>
                <a:spcPct val="83000"/>
              </a:lnSpc>
              <a:spcBef>
                <a:spcPct val="50000"/>
              </a:spcBef>
            </a:pPr>
            <a:r>
              <a:rPr lang="zh-CN" altLang="en-US" sz="5400" b="1" dirty="0" smtClean="0">
                <a:solidFill>
                  <a:schemeClr val="bg1"/>
                </a:solidFill>
                <a:ea typeface="微软雅黑" pitchFamily="34" charset="-122"/>
              </a:rPr>
              <a:t>深度分析</a:t>
            </a:r>
            <a:endParaRPr lang="en-US" altLang="zh-CN" sz="5400" b="1" dirty="0">
              <a:solidFill>
                <a:schemeClr val="bg1"/>
              </a:solidFill>
              <a:ea typeface="微软雅黑" pitchFamily="34" charset="-122"/>
            </a:endParaRPr>
          </a:p>
        </p:txBody>
      </p:sp>
      <p:sp>
        <p:nvSpPr>
          <p:cNvPr id="2052" name="Text Box 7"/>
          <p:cNvSpPr txBox="1">
            <a:spLocks noChangeArrowheads="1"/>
          </p:cNvSpPr>
          <p:nvPr/>
        </p:nvSpPr>
        <p:spPr bwMode="auto">
          <a:xfrm>
            <a:off x="3468501" y="3861048"/>
            <a:ext cx="5256584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事业部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供应链库存研发部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库存健康组</a:t>
            </a: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许奎</a:t>
            </a:r>
            <a:endParaRPr lang="en-US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2017.08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3" name="Text Box 8"/>
          <p:cNvSpPr txBox="1">
            <a:spLocks noChangeArrowheads="1"/>
          </p:cNvSpPr>
          <p:nvPr/>
        </p:nvSpPr>
        <p:spPr bwMode="auto">
          <a:xfrm>
            <a:off x="2136776" y="5949950"/>
            <a:ext cx="2519363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200">
                <a:solidFill>
                  <a:schemeClr val="bg2"/>
                </a:solidFill>
              </a:rPr>
              <a:t>www.jd.com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问题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分析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10479" y="980728"/>
            <a:ext cx="105851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根据上图可以确定使用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CombineFileInputFormat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处理不可切分文件会有问题，那么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任务默认采用哪个实现子类呢？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使用的</a:t>
            </a:r>
            <a:r>
              <a:rPr lang="en-US" altLang="zh-CN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2.0</a:t>
            </a:r>
            <a:r>
              <a:rPr lang="zh-CN" altLang="en-US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1800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2.7.1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，各下载一份源码，从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源码中的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HiveConf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类文件中可以找到答案。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HiveConf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的配置常量类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，可以找到所有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执行参数的配置项默认值以及说明等。如下图：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747926"/>
            <a:ext cx="10297144" cy="897097"/>
          </a:xfrm>
          <a:prstGeom prst="rect">
            <a:avLst/>
          </a:prstGeom>
        </p:spPr>
      </p:pic>
      <p:sp>
        <p:nvSpPr>
          <p:cNvPr id="10" name="文本框 7"/>
          <p:cNvSpPr txBox="1">
            <a:spLocks noChangeArrowheads="1"/>
          </p:cNvSpPr>
          <p:nvPr/>
        </p:nvSpPr>
        <p:spPr bwMode="auto">
          <a:xfrm>
            <a:off x="610479" y="3933056"/>
            <a:ext cx="1058517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根据建表语句和脚本设置的执行参数，确认了任务表以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默认文本格式存储</a:t>
            </a:r>
            <a:r>
              <a:rPr lang="en-US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sz="18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Lzo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压缩输出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。和官方描述正好吻合，那么需要怎么解决这个问题呢？如何才能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完成对此任务的彻底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具体思路参考如下：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怎么才能控制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的数量呢？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能不能对压缩支持切分呢？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340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3" y="241483"/>
            <a:ext cx="7146334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79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767407" y="836712"/>
            <a:ext cx="1087320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想弄清楚具体原因需要首先需要了解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主要执行过程：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、首先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语句经过翻译和优化转换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为多个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任务；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、最终进行读取以及处理文件记录的其实都是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任务。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的执行参数实际上是设置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任务的执行逻辑，因此了解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的执行过程对我们进行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任务的优化至关重要，下图为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任务的运行过程流程图：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564904"/>
            <a:ext cx="8658225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6137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3" y="241483"/>
            <a:ext cx="7146334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79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767408" y="908720"/>
            <a:ext cx="10585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明显出在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阶段就已经出问题了，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的数量由</a:t>
            </a:r>
            <a:r>
              <a:rPr lang="en-US" altLang="zh-CN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，如下图：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ages.cnitblog.com/blog/306623/201306/23175247-1cff38de2f154503bccd89a5d057f696.x-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014" y="1247274"/>
            <a:ext cx="8553450" cy="556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416964" y="4573680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磁盘</a:t>
            </a:r>
            <a:r>
              <a:rPr lang="en-US" altLang="zh-CN" dirty="0" smtClean="0">
                <a:solidFill>
                  <a:srgbClr val="FF0000"/>
                </a:solidFill>
              </a:rPr>
              <a:t>IO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91944" y="4571836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磁盘</a:t>
            </a:r>
            <a:r>
              <a:rPr lang="en-US" altLang="zh-CN" dirty="0" smtClean="0">
                <a:solidFill>
                  <a:srgbClr val="FF0000"/>
                </a:solidFill>
              </a:rPr>
              <a:t>&amp;</a:t>
            </a:r>
            <a:r>
              <a:rPr lang="zh-CN" altLang="en-US" dirty="0" smtClean="0">
                <a:solidFill>
                  <a:srgbClr val="FF0000"/>
                </a:solidFill>
              </a:rPr>
              <a:t>网络</a:t>
            </a:r>
            <a:r>
              <a:rPr lang="en-US" altLang="zh-CN" dirty="0" smtClean="0">
                <a:solidFill>
                  <a:srgbClr val="FF0000"/>
                </a:solidFill>
              </a:rPr>
              <a:t>IO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88288" y="457183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磁盘</a:t>
            </a:r>
            <a:r>
              <a:rPr lang="en-US" altLang="zh-CN" dirty="0" smtClean="0">
                <a:solidFill>
                  <a:srgbClr val="FF0000"/>
                </a:solidFill>
              </a:rPr>
              <a:t>IO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66159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3" y="209988"/>
            <a:ext cx="7146334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问题分析</a:t>
            </a:r>
            <a:endParaRPr lang="en-US" altLang="zh-CN" sz="279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623393" y="858198"/>
            <a:ext cx="110892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通过分析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的类图发现，最终实现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InputSplit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InputFormat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的子类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来实现的，类图如下：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2" name="Picture 2" descr="http://my.csdn.net/uploads/201208/23/1345714215_4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1268760"/>
            <a:ext cx="9721080" cy="556610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4790620" y="5563412"/>
            <a:ext cx="1368152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64392" y="3203740"/>
            <a:ext cx="1008112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35960" y="1600225"/>
            <a:ext cx="165618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92174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2" y="209988"/>
            <a:ext cx="7146335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281827" y="227687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197308" y="227687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问题定位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2279576" y="119675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195057" y="119675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2279576" y="449474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95057" y="449474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279576" y="5574860"/>
            <a:ext cx="816281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197308" y="557486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279576" y="3384190"/>
            <a:ext cx="814030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95057" y="3384190"/>
            <a:ext cx="6355076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源码剖析</a:t>
            </a:r>
          </a:p>
        </p:txBody>
      </p:sp>
    </p:spTree>
    <p:extLst>
      <p:ext uri="{BB962C8B-B14F-4D97-AF65-F5344CB8AC3E}">
        <p14:creationId xmlns:p14="http://schemas.microsoft.com/office/powerpoint/2010/main" val="1437853737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823" y="0"/>
            <a:ext cx="5457825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44" y="188640"/>
            <a:ext cx="5467350" cy="61150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800612" y="2924944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02538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7" y="38100"/>
            <a:ext cx="5514975" cy="6819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906" y="161925"/>
            <a:ext cx="5619750" cy="6572250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5734397" y="3140968"/>
            <a:ext cx="576064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7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" y="469379"/>
            <a:ext cx="5457825" cy="3895725"/>
          </a:xfrm>
          <a:prstGeom prst="rect">
            <a:avLst/>
          </a:prstGeom>
        </p:spPr>
      </p:pic>
      <p:sp>
        <p:nvSpPr>
          <p:cNvPr id="7" name="文本框 7"/>
          <p:cNvSpPr txBox="1">
            <a:spLocks noChangeArrowheads="1"/>
          </p:cNvSpPr>
          <p:nvPr/>
        </p:nvSpPr>
        <p:spPr bwMode="auto">
          <a:xfrm>
            <a:off x="638174" y="4653136"/>
            <a:ext cx="110744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最终在此方法中创建了输入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，可以分析出到最后不能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的文件均被单独生成了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split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没有被合并，也就是</a:t>
            </a:r>
            <a:r>
              <a:rPr lang="en-US" altLang="zh-CN" sz="18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isSplitable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是文件是否可以合并的关键。那么什么样的文件和压缩方式才是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splitable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的呢？继续翻源码从</a:t>
            </a: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isSpliteable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的判定方法中可以找到答案，如下图：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10724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源码剖析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052736"/>
            <a:ext cx="10315575" cy="503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03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源码剖析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1268760"/>
            <a:ext cx="11039475" cy="4705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994" y="3824386"/>
            <a:ext cx="1266825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0130" y="3824386"/>
            <a:ext cx="12763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8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分享内容</a:t>
            </a:r>
            <a:endParaRPr lang="en-US" altLang="zh-CN" sz="2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文本框 12"/>
          <p:cNvSpPr txBox="1">
            <a:spLocks noChangeArrowheads="1"/>
          </p:cNvSpPr>
          <p:nvPr/>
        </p:nvSpPr>
        <p:spPr bwMode="auto">
          <a:xfrm>
            <a:off x="983432" y="1124744"/>
            <a:ext cx="1022513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 marL="0" indent="0"/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该分享主要围绕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任务的优化展开，脱离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优化是没有意义的。因此分享包含了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架构、源码以及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语法、执行参数等方面。首先了解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一下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生态圈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endParaRPr lang="zh-CN" altLang="en-US" sz="1600" b="1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endParaRPr lang="zh-CN" altLang="en-US" sz="1600" b="1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70695"/>
            <a:ext cx="969645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2" y="209988"/>
            <a:ext cx="7146335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281827" y="227687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197308" y="227687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问题定位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2279576" y="119675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195057" y="119675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2279576" y="4494740"/>
            <a:ext cx="814030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95057" y="4494740"/>
            <a:ext cx="6355076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279576" y="5574860"/>
            <a:ext cx="816281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197308" y="557486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279576" y="338419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95057" y="338419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源码剖析</a:t>
            </a:r>
          </a:p>
        </p:txBody>
      </p:sp>
    </p:spTree>
    <p:extLst>
      <p:ext uri="{BB962C8B-B14F-4D97-AF65-F5344CB8AC3E}">
        <p14:creationId xmlns:p14="http://schemas.microsoft.com/office/powerpoint/2010/main" val="220733169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10"/>
          <p:cNvGrpSpPr>
            <a:grpSpLocks/>
          </p:cNvGrpSpPr>
          <p:nvPr/>
        </p:nvGrpSpPr>
        <p:grpSpPr bwMode="auto">
          <a:xfrm>
            <a:off x="1631504" y="2500313"/>
            <a:ext cx="8031162" cy="2281237"/>
            <a:chOff x="179388" y="2590800"/>
            <a:chExt cx="8785225" cy="2495550"/>
          </a:xfrm>
        </p:grpSpPr>
        <p:sp>
          <p:nvSpPr>
            <p:cNvPr id="32" name="AutoShape 15"/>
            <p:cNvSpPr>
              <a:spLocks noChangeArrowheads="1"/>
            </p:cNvSpPr>
            <p:nvPr/>
          </p:nvSpPr>
          <p:spPr bwMode="auto">
            <a:xfrm rot="10800000">
              <a:off x="5580063" y="3141663"/>
              <a:ext cx="3316287" cy="1944687"/>
            </a:xfrm>
            <a:prstGeom prst="leftArrow">
              <a:avLst>
                <a:gd name="adj1" fmla="val 53667"/>
                <a:gd name="adj2" fmla="val 48712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525252">
                    <a:alpha val="14000"/>
                  </a:srgb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18300000" lon="0" rev="0"/>
              </a:camera>
              <a:lightRig rig="legacyFlat3" dir="t"/>
            </a:scene3d>
            <a:sp3d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DDDDDD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33" name="AutoShape 13"/>
            <p:cNvSpPr>
              <a:spLocks noChangeArrowheads="1"/>
            </p:cNvSpPr>
            <p:nvPr/>
          </p:nvSpPr>
          <p:spPr bwMode="auto">
            <a:xfrm>
              <a:off x="179388" y="3140075"/>
              <a:ext cx="3316287" cy="1944688"/>
            </a:xfrm>
            <a:prstGeom prst="leftArrow">
              <a:avLst>
                <a:gd name="adj1" fmla="val 53667"/>
                <a:gd name="adj2" fmla="val 48712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525252">
                    <a:alpha val="14000"/>
                  </a:srgbClr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18300000" lon="0" rev="0"/>
              </a:camera>
              <a:lightRig rig="legacyFlat3" dir="t"/>
            </a:scene3d>
            <a:sp3d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DDDDDD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34" name="Oval 2"/>
            <p:cNvSpPr>
              <a:spLocks noChangeArrowheads="1"/>
            </p:cNvSpPr>
            <p:nvPr/>
          </p:nvSpPr>
          <p:spPr bwMode="auto">
            <a:xfrm>
              <a:off x="2794996" y="3671888"/>
              <a:ext cx="3529013" cy="1412875"/>
            </a:xfrm>
            <a:prstGeom prst="ellipse">
              <a:avLst/>
            </a:prstGeom>
            <a:gradFill rotWithShape="1">
              <a:gsLst>
                <a:gs pos="0">
                  <a:srgbClr val="6C6C6C">
                    <a:alpha val="70000"/>
                  </a:srgbClr>
                </a:gs>
                <a:gs pos="100000">
                  <a:srgbClr val="EAEAEA"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36" name="Oval 4"/>
            <p:cNvSpPr>
              <a:spLocks noChangeArrowheads="1"/>
            </p:cNvSpPr>
            <p:nvPr/>
          </p:nvSpPr>
          <p:spPr bwMode="auto">
            <a:xfrm>
              <a:off x="3714750" y="2590800"/>
              <a:ext cx="1728788" cy="1728788"/>
            </a:xfrm>
            <a:prstGeom prst="ellipse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C0C0C0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3802761" y="2819005"/>
              <a:ext cx="1441450" cy="1270000"/>
            </a:xfrm>
            <a:prstGeom prst="ellipse">
              <a:avLst/>
            </a:prstGeom>
            <a:gradFill rotWithShape="1">
              <a:gsLst>
                <a:gs pos="0">
                  <a:srgbClr val="EAEAEA"/>
                </a:gs>
                <a:gs pos="100000">
                  <a:srgbClr val="C0C0C0">
                    <a:alpha val="20000"/>
                  </a:srgbClr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ko-KR" altLang="en-US" sz="2000" b="1" dirty="0">
                <a:latin typeface="微软雅黑" panose="020B0503020204020204" pitchFamily="34" charset="-122"/>
                <a:ea typeface="Malgun Gothic" panose="020B0503020000020004" pitchFamily="34" charset="-127"/>
              </a:endParaRPr>
            </a:p>
          </p:txBody>
        </p:sp>
        <p:sp>
          <p:nvSpPr>
            <p:cNvPr id="38" name="AutoShape 7"/>
            <p:cNvSpPr>
              <a:spLocks noChangeArrowheads="1"/>
            </p:cNvSpPr>
            <p:nvPr/>
          </p:nvSpPr>
          <p:spPr bwMode="auto">
            <a:xfrm>
              <a:off x="179388" y="2636838"/>
              <a:ext cx="3316287" cy="1944687"/>
            </a:xfrm>
            <a:prstGeom prst="leftArrow">
              <a:avLst>
                <a:gd name="adj1" fmla="val 53667"/>
                <a:gd name="adj2" fmla="val 48712"/>
              </a:avLst>
            </a:prstGeom>
            <a:gradFill rotWithShape="1">
              <a:gsLst>
                <a:gs pos="0">
                  <a:srgbClr val="DDDDDD"/>
                </a:gs>
                <a:gs pos="100000">
                  <a:srgbClr val="525252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18300000" lon="0" rev="0"/>
              </a:camera>
              <a:lightRig rig="legacyFlat3" dir="t"/>
            </a:scene3d>
            <a:sp3d extrusionH="1000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DDDDDD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  <p:sp>
          <p:nvSpPr>
            <p:cNvPr id="39" name="AutoShape 9"/>
            <p:cNvSpPr>
              <a:spLocks noChangeArrowheads="1"/>
            </p:cNvSpPr>
            <p:nvPr/>
          </p:nvSpPr>
          <p:spPr bwMode="auto">
            <a:xfrm rot="10800000">
              <a:off x="5648325" y="2636838"/>
              <a:ext cx="3316288" cy="1944687"/>
            </a:xfrm>
            <a:prstGeom prst="leftArrow">
              <a:avLst>
                <a:gd name="adj1" fmla="val 53667"/>
                <a:gd name="adj2" fmla="val 48712"/>
              </a:avLst>
            </a:prstGeom>
            <a:gradFill rotWithShape="1">
              <a:gsLst>
                <a:gs pos="0">
                  <a:srgbClr val="E6002C"/>
                </a:gs>
                <a:gs pos="100000">
                  <a:srgbClr val="820019"/>
                </a:gs>
              </a:gsLst>
              <a:lin ang="0" scaled="1"/>
            </a:gradFill>
            <a:ln w="9525">
              <a:miter lim="800000"/>
              <a:headEnd/>
              <a:tailEnd/>
            </a:ln>
            <a:scene3d>
              <a:camera prst="legacyPerspectiveBottom">
                <a:rot lat="18300000" lon="0" rev="0"/>
              </a:camera>
              <a:lightRig rig="legacyFlat3" dir="t"/>
            </a:scene3d>
            <a:sp3d extrusionH="100000" prstMaterial="legacyMatte">
              <a:bevelT w="13500" h="13500" prst="angle"/>
              <a:bevelB w="13500" h="13500" prst="angle"/>
              <a:extrusionClr>
                <a:srgbClr val="E6002C"/>
              </a:extrusionClr>
              <a:contourClr>
                <a:srgbClr val="E6002C"/>
              </a:contourClr>
            </a:sp3d>
          </p:spPr>
          <p:txBody>
            <a:bodyPr wrap="none" anchor="ctr">
              <a:flatTx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SimSun" panose="02010600030101010101" pitchFamily="2" charset="-122"/>
                </a:defRPr>
              </a:lvl9pPr>
            </a:lstStyle>
            <a:p>
              <a:pPr eaLnBrk="1" hangingPunct="1"/>
              <a:endParaRPr lang="ko-KR" altLang="en-US">
                <a:latin typeface="Calibri" panose="020F0502020204030204" pitchFamily="34" charset="0"/>
                <a:ea typeface="Malgun Gothic" panose="020B0503020000020004" pitchFamily="34" charset="-127"/>
              </a:endParaRPr>
            </a:p>
          </p:txBody>
        </p:sp>
      </p:grpSp>
      <p:sp>
        <p:nvSpPr>
          <p:cNvPr id="42" name="TextBox 12"/>
          <p:cNvSpPr txBox="1">
            <a:spLocks noChangeArrowheads="1"/>
          </p:cNvSpPr>
          <p:nvPr/>
        </p:nvSpPr>
        <p:spPr bwMode="auto">
          <a:xfrm>
            <a:off x="1991545" y="2547774"/>
            <a:ext cx="2671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</a:p>
        </p:txBody>
      </p:sp>
      <p:sp>
        <p:nvSpPr>
          <p:cNvPr id="43" name="矩形 42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12"/>
          <p:cNvSpPr txBox="1">
            <a:spLocks noChangeArrowheads="1"/>
          </p:cNvSpPr>
          <p:nvPr/>
        </p:nvSpPr>
        <p:spPr bwMode="auto">
          <a:xfrm>
            <a:off x="6631025" y="2586390"/>
            <a:ext cx="27773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更换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Spark-SQL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2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755372" y="881425"/>
            <a:ext cx="1081323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更改现有表以及相关上游表文件格式为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Orc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。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如果文件输出量大采用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snappy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单从文件大小可以由官方图例看出：</a:t>
            </a:r>
            <a:endParaRPr lang="zh-CN" altLang="en-US" sz="1600" b="1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解决方案一</a:t>
            </a:r>
            <a:r>
              <a:rPr lang="en-US" altLang="zh-CN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参数优化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2" descr="hive or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25" y="1988840"/>
            <a:ext cx="74580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773695" y="5373216"/>
            <a:ext cx="10873208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单从数据量上更换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ORC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文件格式就能明显有效的减少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Mapper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的输入量，从而减少资源消耗和执行时间。此外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ORC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文件根据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的特性做了很多的优化，同时也是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支持事务和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Insert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、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Update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语句的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唯一指定格式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。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Orc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文件格式优势很多，如果大家感兴趣移步官方网站进行了解，传送门：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https://orc.apache.org/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zh-CN" altLang="en-US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细黑" panose="02010600040101010101" pitchFamily="2" charset="-122"/>
            </a:endParaRPr>
          </a:p>
          <a:p>
            <a:pPr eaLnBrk="1" hangingPunct="1">
              <a:buFont typeface="Wingdings" panose="05000000000000000000" pitchFamily="2" charset="2"/>
              <a:buChar char="p"/>
            </a:pPr>
            <a:endParaRPr lang="zh-CN" altLang="en-US" sz="1600" b="1" dirty="0" smtClean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307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解决方案一</a:t>
            </a:r>
            <a:r>
              <a:rPr lang="en-US" altLang="zh-CN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参数优化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384032" y="3789040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088" y="2708920"/>
            <a:ext cx="4714875" cy="2790825"/>
          </a:xfrm>
          <a:prstGeom prst="rect">
            <a:avLst/>
          </a:prstGeom>
        </p:spPr>
      </p:pic>
      <p:sp>
        <p:nvSpPr>
          <p:cNvPr id="11" name="文本框 12"/>
          <p:cNvSpPr txBox="1">
            <a:spLocks noChangeArrowheads="1"/>
          </p:cNvSpPr>
          <p:nvPr/>
        </p:nvSpPr>
        <p:spPr bwMode="auto">
          <a:xfrm>
            <a:off x="761321" y="945594"/>
            <a:ext cx="979308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各个任务优化各自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执行参数（需多次观察日志输出信息进行参数调优）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。对于任务</a:t>
            </a:r>
            <a:r>
              <a:rPr lang="en-US" altLang="zh-CN" sz="1800" b="1" dirty="0" err="1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exe_app_dashboard_oih_unhealthy_stock</a:t>
            </a:r>
            <a:r>
              <a:rPr lang="zh-CN" altLang="en-US" sz="18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调试至较理想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如下图：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924944"/>
            <a:ext cx="569595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910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优化结果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623391" y="980728"/>
            <a:ext cx="10801201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 sz="24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 sz="20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£"/>
              <a:defRPr sz="14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数量由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约锐减，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执行时间大幅降低，使用资源也大幅降低。如图：</a:t>
            </a:r>
            <a:endParaRPr lang="en-US" altLang="zh-CN" sz="1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519936" y="4941168"/>
            <a:ext cx="288032" cy="262384"/>
          </a:xfrm>
          <a:prstGeom prst="downArrow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373" y="3864843"/>
            <a:ext cx="10669220" cy="107632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372" y="5221560"/>
            <a:ext cx="10669221" cy="1447800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>
          <a:xfrm>
            <a:off x="5519936" y="2492896"/>
            <a:ext cx="288032" cy="262384"/>
          </a:xfrm>
          <a:prstGeom prst="downArrow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1414388"/>
            <a:ext cx="10719742" cy="104775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93" y="2741290"/>
            <a:ext cx="10716799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3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优化结果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2407989" y="1333500"/>
            <a:ext cx="7432427" cy="2985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年日均单量同比增长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64.9%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数减少约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93%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   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消耗减少约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Aft>
                <a:spcPts val="1200"/>
              </a:spcAft>
            </a:pP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执行时间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减少约</a:t>
            </a:r>
            <a:r>
              <a:rPr lang="en-US" altLang="zh-CN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1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库房面积：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年新增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个），增长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年覆盖县级及以上区域占比增长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9"/>
          <p:cNvGrpSpPr>
            <a:grpSpLocks/>
          </p:cNvGrpSpPr>
          <p:nvPr/>
        </p:nvGrpSpPr>
        <p:grpSpPr bwMode="auto">
          <a:xfrm>
            <a:off x="1385639" y="1338263"/>
            <a:ext cx="1719263" cy="1609725"/>
            <a:chOff x="607629" y="1675364"/>
            <a:chExt cx="1666312" cy="1336917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29" y="1680128"/>
              <a:ext cx="1368425" cy="1332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87" y="1680128"/>
              <a:ext cx="180975" cy="2190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66" y="1712785"/>
              <a:ext cx="180975" cy="2190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44" y="1675364"/>
              <a:ext cx="213746" cy="2564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390" y="1712785"/>
              <a:ext cx="213746" cy="2564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5"/>
            <p:cNvSpPr txBox="1">
              <a:spLocks noChangeArrowheads="1"/>
            </p:cNvSpPr>
            <p:nvPr/>
          </p:nvSpPr>
          <p:spPr bwMode="auto">
            <a:xfrm rot="340240">
              <a:off x="898744" y="1768269"/>
              <a:ext cx="1375197" cy="25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解决方案一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8"/>
          <p:cNvGrpSpPr>
            <a:grpSpLocks/>
          </p:cNvGrpSpPr>
          <p:nvPr/>
        </p:nvGrpSpPr>
        <p:grpSpPr bwMode="auto">
          <a:xfrm>
            <a:off x="2552293" y="3251349"/>
            <a:ext cx="6424029" cy="3192462"/>
            <a:chOff x="636743" y="2026000"/>
            <a:chExt cx="8041565" cy="4360730"/>
          </a:xfrm>
        </p:grpSpPr>
        <p:sp>
          <p:nvSpPr>
            <p:cNvPr id="28" name="AutoShape 3"/>
            <p:cNvSpPr>
              <a:spLocks noChangeArrowheads="1"/>
            </p:cNvSpPr>
            <p:nvPr/>
          </p:nvSpPr>
          <p:spPr bwMode="gray">
            <a:xfrm>
              <a:off x="666750" y="5731862"/>
              <a:ext cx="1885876" cy="620174"/>
            </a:xfrm>
            <a:prstGeom prst="cube">
              <a:avLst>
                <a:gd name="adj" fmla="val 49880"/>
              </a:avLst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9" name="AutoShape 4"/>
            <p:cNvSpPr>
              <a:spLocks noChangeArrowheads="1"/>
            </p:cNvSpPr>
            <p:nvPr/>
          </p:nvSpPr>
          <p:spPr bwMode="gray">
            <a:xfrm rot="16200000" flipV="1">
              <a:off x="261632" y="4809972"/>
              <a:ext cx="2062188" cy="445138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3A0004">
                    <a:gamma/>
                    <a:shade val="75686"/>
                    <a:invGamma/>
                  </a:srgbClr>
                </a:gs>
                <a:gs pos="100000">
                  <a:srgbClr val="3A000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30" name="AutoShape 5"/>
            <p:cNvSpPr>
              <a:spLocks noChangeArrowheads="1"/>
            </p:cNvSpPr>
            <p:nvPr/>
          </p:nvSpPr>
          <p:spPr bwMode="gray">
            <a:xfrm rot="16200000" flipV="1">
              <a:off x="1743784" y="5664336"/>
              <a:ext cx="310089" cy="445138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FF0517">
                    <a:gamma/>
                    <a:shade val="75686"/>
                    <a:invGamma/>
                  </a:srgbClr>
                </a:gs>
                <a:gs pos="100000">
                  <a:srgbClr val="FF0517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31" name="Text Box 6"/>
            <p:cNvSpPr txBox="1">
              <a:spLocks noChangeArrowheads="1"/>
            </p:cNvSpPr>
            <p:nvPr/>
          </p:nvSpPr>
          <p:spPr bwMode="gray">
            <a:xfrm>
              <a:off x="636743" y="5998580"/>
              <a:ext cx="1643831" cy="378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en-US" altLang="zh-CN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Mapper</a:t>
              </a: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</a:t>
              </a:r>
              <a:r>
                <a:rPr lang="en-US" altLang="zh-CN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个）</a:t>
              </a:r>
              <a:endParaRPr lang="en-US" altLang="zh-CN" sz="12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2" name="Group 7"/>
            <p:cNvGrpSpPr>
              <a:grpSpLocks/>
            </p:cNvGrpSpPr>
            <p:nvPr/>
          </p:nvGrpSpPr>
          <p:grpSpPr bwMode="auto">
            <a:xfrm>
              <a:off x="868193" y="2026000"/>
              <a:ext cx="7576336" cy="1483138"/>
              <a:chOff x="836" y="979"/>
              <a:chExt cx="4704" cy="677"/>
            </a:xfrm>
          </p:grpSpPr>
          <p:sp>
            <p:nvSpPr>
              <p:cNvPr id="66" name="AutoShape 8"/>
              <p:cNvSpPr>
                <a:spLocks noChangeArrowheads="1"/>
              </p:cNvSpPr>
              <p:nvPr/>
            </p:nvSpPr>
            <p:spPr bwMode="gray">
              <a:xfrm>
                <a:off x="836" y="980"/>
                <a:ext cx="4686" cy="676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>
                <a:solidFill>
                  <a:srgbClr val="DDDDDD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sp>
            <p:nvSpPr>
              <p:cNvPr id="67" name="AutoShape 9"/>
              <p:cNvSpPr>
                <a:spLocks noChangeArrowheads="1"/>
              </p:cNvSpPr>
              <p:nvPr/>
            </p:nvSpPr>
            <p:spPr bwMode="gray">
              <a:xfrm>
                <a:off x="843" y="979"/>
                <a:ext cx="4697" cy="676"/>
              </a:xfrm>
              <a:prstGeom prst="roundRect">
                <a:avLst>
                  <a:gd name="adj" fmla="val 16667"/>
                </a:avLst>
              </a:prstGeom>
              <a:solidFill>
                <a:srgbClr val="F5F5F5"/>
              </a:solidFill>
              <a:ln w="9525">
                <a:noFill/>
                <a:round/>
                <a:headEnd/>
                <a:tailEnd/>
              </a:ln>
              <a:effectLst>
                <a:outerShdw dist="80322" dir="4293903" algn="ctr" rotWithShape="0">
                  <a:srgbClr val="80808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 sz="1600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3" name="Group 10"/>
            <p:cNvGrpSpPr>
              <a:grpSpLocks/>
            </p:cNvGrpSpPr>
            <p:nvPr/>
          </p:nvGrpSpPr>
          <p:grpSpPr bwMode="auto">
            <a:xfrm>
              <a:off x="1384300" y="2114550"/>
              <a:ext cx="1238250" cy="1265238"/>
              <a:chOff x="1851" y="624"/>
              <a:chExt cx="812" cy="830"/>
            </a:xfrm>
          </p:grpSpPr>
          <p:sp>
            <p:nvSpPr>
              <p:cNvPr id="64" name="Oval 11"/>
              <p:cNvSpPr>
                <a:spLocks noChangeArrowheads="1"/>
              </p:cNvSpPr>
              <p:nvPr/>
            </p:nvSpPr>
            <p:spPr bwMode="gray">
              <a:xfrm>
                <a:off x="1851" y="653"/>
                <a:ext cx="812" cy="801"/>
              </a:xfrm>
              <a:prstGeom prst="ellipse">
                <a:avLst/>
              </a:prstGeom>
              <a:solidFill>
                <a:srgbClr val="FF0517"/>
              </a:solidFill>
              <a:ln w="6350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5" name="Picture 12" descr="cir_lighteffect0"/>
              <p:cNvPicPr>
                <a:picLocks noChangeAspect="1" noChangeArrowheads="1"/>
              </p:cNvPicPr>
              <p:nvPr/>
            </p:nvPicPr>
            <p:blipFill>
              <a:blip r:embed="rId6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1920" y="624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Rectangle 13"/>
            <p:cNvSpPr>
              <a:spLocks noChangeArrowheads="1"/>
            </p:cNvSpPr>
            <p:nvPr/>
          </p:nvSpPr>
          <p:spPr bwMode="gray">
            <a:xfrm>
              <a:off x="1406229" y="2323075"/>
              <a:ext cx="1144180" cy="798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zh-CN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Mapper</a:t>
              </a:r>
            </a:p>
            <a:p>
              <a:pPr algn="ctr" eaLnBrk="1" hangingPunct="1"/>
              <a:r>
                <a:rPr lang="en-US" altLang="zh-CN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-93%</a:t>
              </a:r>
              <a:endParaRPr lang="en-US" altLang="zh-CN" sz="1600" b="1" dirty="0">
                <a:solidFill>
                  <a:srgbClr val="F8F8F8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5" name="AutoShape 14"/>
            <p:cNvSpPr>
              <a:spLocks noChangeArrowheads="1"/>
            </p:cNvSpPr>
            <p:nvPr/>
          </p:nvSpPr>
          <p:spPr bwMode="gray">
            <a:xfrm>
              <a:off x="2884492" y="2518235"/>
              <a:ext cx="697516" cy="442362"/>
            </a:xfrm>
            <a:prstGeom prst="rightArrow">
              <a:avLst>
                <a:gd name="adj1" fmla="val 49380"/>
                <a:gd name="adj2" fmla="val 38871"/>
              </a:avLst>
            </a:prstGeom>
            <a:gradFill rotWithShape="1">
              <a:gsLst>
                <a:gs pos="0">
                  <a:srgbClr val="595959">
                    <a:alpha val="0"/>
                  </a:srgbClr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grpSp>
          <p:nvGrpSpPr>
            <p:cNvPr id="36" name="Group 15"/>
            <p:cNvGrpSpPr>
              <a:grpSpLocks/>
            </p:cNvGrpSpPr>
            <p:nvPr/>
          </p:nvGrpSpPr>
          <p:grpSpPr bwMode="auto">
            <a:xfrm>
              <a:off x="4139387" y="2112080"/>
              <a:ext cx="1238250" cy="1265237"/>
              <a:chOff x="2067" y="638"/>
              <a:chExt cx="812" cy="830"/>
            </a:xfrm>
          </p:grpSpPr>
          <p:sp>
            <p:nvSpPr>
              <p:cNvPr id="62" name="Oval 16"/>
              <p:cNvSpPr>
                <a:spLocks noChangeArrowheads="1"/>
              </p:cNvSpPr>
              <p:nvPr/>
            </p:nvSpPr>
            <p:spPr bwMode="gray">
              <a:xfrm>
                <a:off x="2064" y="667"/>
                <a:ext cx="817" cy="801"/>
              </a:xfrm>
              <a:prstGeom prst="ellipse">
                <a:avLst/>
              </a:prstGeom>
              <a:solidFill>
                <a:srgbClr val="DA0000"/>
              </a:solidFill>
              <a:ln w="6350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3" name="Picture 17" descr="cir_lighteffect0"/>
              <p:cNvPicPr>
                <a:picLocks noChangeAspect="1" noChangeArrowheads="1"/>
              </p:cNvPicPr>
              <p:nvPr/>
            </p:nvPicPr>
            <p:blipFill>
              <a:blip r:embed="rId6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136" y="638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7" name="Rectangle 18"/>
            <p:cNvSpPr>
              <a:spLocks noChangeArrowheads="1"/>
            </p:cNvSpPr>
            <p:nvPr/>
          </p:nvSpPr>
          <p:spPr bwMode="gray">
            <a:xfrm>
              <a:off x="4316044" y="2323075"/>
              <a:ext cx="831147" cy="798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zh-CN" altLang="en-US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资源</a:t>
              </a:r>
              <a:endParaRPr lang="en-US" altLang="zh-CN" sz="1600" b="1" dirty="0" smtClean="0">
                <a:solidFill>
                  <a:srgbClr val="F8F8F8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  <a:p>
              <a:pPr algn="ctr" eaLnBrk="1" hangingPunct="1"/>
              <a:r>
                <a:rPr lang="en-US" altLang="zh-CN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-95%</a:t>
              </a:r>
              <a:endParaRPr lang="en-US" altLang="zh-CN" sz="1600" b="1" dirty="0">
                <a:solidFill>
                  <a:srgbClr val="F8F8F8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38" name="AutoShape 19"/>
            <p:cNvSpPr>
              <a:spLocks noChangeArrowheads="1"/>
            </p:cNvSpPr>
            <p:nvPr/>
          </p:nvSpPr>
          <p:spPr bwMode="gray">
            <a:xfrm>
              <a:off x="5467883" y="2548593"/>
              <a:ext cx="888290" cy="440194"/>
            </a:xfrm>
            <a:prstGeom prst="rightArrow">
              <a:avLst>
                <a:gd name="adj1" fmla="val 49380"/>
                <a:gd name="adj2" fmla="val 39011"/>
              </a:avLst>
            </a:prstGeom>
            <a:gradFill rotWithShape="1">
              <a:gsLst>
                <a:gs pos="0">
                  <a:srgbClr val="595959">
                    <a:alpha val="0"/>
                  </a:srgbClr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grpSp>
          <p:nvGrpSpPr>
            <p:cNvPr id="39" name="Group 20"/>
            <p:cNvGrpSpPr>
              <a:grpSpLocks/>
            </p:cNvGrpSpPr>
            <p:nvPr/>
          </p:nvGrpSpPr>
          <p:grpSpPr bwMode="auto">
            <a:xfrm>
              <a:off x="6871816" y="2072446"/>
              <a:ext cx="1236663" cy="1265237"/>
              <a:chOff x="2252" y="612"/>
              <a:chExt cx="812" cy="830"/>
            </a:xfrm>
          </p:grpSpPr>
          <p:sp>
            <p:nvSpPr>
              <p:cNvPr id="60" name="Oval 21"/>
              <p:cNvSpPr>
                <a:spLocks noChangeArrowheads="1"/>
              </p:cNvSpPr>
              <p:nvPr/>
            </p:nvSpPr>
            <p:spPr bwMode="gray">
              <a:xfrm>
                <a:off x="2249" y="640"/>
                <a:ext cx="817" cy="802"/>
              </a:xfrm>
              <a:prstGeom prst="ellipse">
                <a:avLst/>
              </a:prstGeom>
              <a:solidFill>
                <a:srgbClr val="BC000D"/>
              </a:solidFill>
              <a:ln w="63500" algn="ctr">
                <a:solidFill>
                  <a:srgbClr val="F8F8F8">
                    <a:alpha val="70195"/>
                  </a:srgbClr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>
                    <a:solidFill>
                      <a:schemeClr val="bg1"/>
                    </a:solidFill>
                    <a:latin typeface="FrutigerNext LT Regular" pitchFamily="34" charset="0"/>
                    <a:ea typeface="MS PGothic" panose="020B0600070205080204" pitchFamily="34" charset="-128"/>
                  </a:defRPr>
                </a:lvl9pPr>
              </a:lstStyle>
              <a:p>
                <a:pPr eaLnBrk="1" hangingPunct="1"/>
                <a:endParaRPr lang="zh-CN" altLang="en-US" sz="1600">
                  <a:solidFill>
                    <a:srgbClr val="000000"/>
                  </a:solidFill>
                  <a:latin typeface="Arial" panose="020B0604020202020204" pitchFamily="34" charset="0"/>
                  <a:ea typeface="SimSun" panose="02010600030101010101" pitchFamily="2" charset="-122"/>
                </a:endParaRPr>
              </a:p>
            </p:txBody>
          </p:sp>
          <p:pic>
            <p:nvPicPr>
              <p:cNvPr id="61" name="Picture 22" descr="cir_lighteffect0"/>
              <p:cNvPicPr>
                <a:picLocks noChangeAspect="1" noChangeArrowheads="1"/>
              </p:cNvPicPr>
              <p:nvPr/>
            </p:nvPicPr>
            <p:blipFill>
              <a:blip r:embed="rId6">
                <a:lum bright="18000" contrast="-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gray">
              <a:xfrm>
                <a:off x="2321" y="612"/>
                <a:ext cx="670" cy="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0" name="Rectangle 23"/>
            <p:cNvSpPr>
              <a:spLocks noChangeArrowheads="1"/>
            </p:cNvSpPr>
            <p:nvPr/>
          </p:nvSpPr>
          <p:spPr bwMode="gray">
            <a:xfrm>
              <a:off x="7102131" y="2323075"/>
              <a:ext cx="831147" cy="7987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zh-CN" altLang="en-US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时间</a:t>
              </a:r>
              <a:endParaRPr lang="en-US" altLang="zh-CN" sz="1600" b="1" dirty="0" smtClean="0">
                <a:solidFill>
                  <a:srgbClr val="F8F8F8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  <a:p>
              <a:pPr algn="ctr" eaLnBrk="1" hangingPunct="1"/>
              <a:r>
                <a:rPr lang="en-US" altLang="zh-CN" sz="1600" b="1" dirty="0" smtClean="0">
                  <a:solidFill>
                    <a:srgbClr val="F8F8F8"/>
                  </a:solidFill>
                  <a:latin typeface="Arial" panose="020B0604020202020204" pitchFamily="34" charset="0"/>
                  <a:ea typeface="SimSun" panose="02010600030101010101" pitchFamily="2" charset="-122"/>
                </a:rPr>
                <a:t>-60%</a:t>
              </a:r>
              <a:endParaRPr lang="en-US" altLang="zh-CN" sz="1600" b="1" dirty="0">
                <a:solidFill>
                  <a:srgbClr val="F8F8F8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1" name="AutoShape 24"/>
            <p:cNvSpPr>
              <a:spLocks noChangeArrowheads="1"/>
            </p:cNvSpPr>
            <p:nvPr/>
          </p:nvSpPr>
          <p:spPr bwMode="gray">
            <a:xfrm>
              <a:off x="3971006" y="5731861"/>
              <a:ext cx="1885876" cy="620174"/>
            </a:xfrm>
            <a:prstGeom prst="cube">
              <a:avLst>
                <a:gd name="adj" fmla="val 49880"/>
              </a:avLst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2" name="AutoShape 25"/>
            <p:cNvSpPr>
              <a:spLocks noChangeArrowheads="1"/>
            </p:cNvSpPr>
            <p:nvPr/>
          </p:nvSpPr>
          <p:spPr bwMode="gray">
            <a:xfrm rot="16200000" flipV="1">
              <a:off x="3550721" y="4777445"/>
              <a:ext cx="1997134" cy="445138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3A0004">
                    <a:gamma/>
                    <a:shade val="75686"/>
                    <a:invGamma/>
                  </a:srgbClr>
                </a:gs>
                <a:gs pos="100000">
                  <a:srgbClr val="3A000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43" name="AutoShape 26"/>
            <p:cNvSpPr>
              <a:spLocks noChangeArrowheads="1"/>
            </p:cNvSpPr>
            <p:nvPr/>
          </p:nvSpPr>
          <p:spPr bwMode="gray">
            <a:xfrm rot="16200000" flipV="1">
              <a:off x="5093570" y="5642650"/>
              <a:ext cx="266723" cy="445138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FF0517">
                    <a:gamma/>
                    <a:shade val="75686"/>
                    <a:invGamma/>
                  </a:srgbClr>
                </a:gs>
                <a:gs pos="100000">
                  <a:srgbClr val="FF0517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44" name="AutoShape 27"/>
            <p:cNvSpPr>
              <a:spLocks noChangeArrowheads="1"/>
            </p:cNvSpPr>
            <p:nvPr/>
          </p:nvSpPr>
          <p:spPr bwMode="gray">
            <a:xfrm>
              <a:off x="6689030" y="5729695"/>
              <a:ext cx="1989278" cy="622341"/>
            </a:xfrm>
            <a:prstGeom prst="cube">
              <a:avLst>
                <a:gd name="adj" fmla="val 49880"/>
              </a:avLst>
            </a:prstGeom>
            <a:solidFill>
              <a:srgbClr val="969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/>
              <a:endParaRPr lang="zh-CN" altLang="en-US" sz="16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47" name="Text Box 30"/>
            <p:cNvSpPr txBox="1">
              <a:spLocks noChangeArrowheads="1"/>
            </p:cNvSpPr>
            <p:nvPr/>
          </p:nvSpPr>
          <p:spPr bwMode="gray">
            <a:xfrm>
              <a:off x="3676898" y="6007254"/>
              <a:ext cx="2297231" cy="3794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内存使用（</a:t>
              </a:r>
              <a:r>
                <a:rPr lang="en-US" altLang="zh-CN" sz="12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zh-CN" altLang="en-US" sz="1200" b="1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2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Text Box 32"/>
            <p:cNvSpPr txBox="1">
              <a:spLocks noChangeArrowheads="1"/>
            </p:cNvSpPr>
            <p:nvPr/>
          </p:nvSpPr>
          <p:spPr bwMode="gray">
            <a:xfrm>
              <a:off x="1006566" y="3681779"/>
              <a:ext cx="1001437" cy="35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4.6</a:t>
              </a:r>
              <a:r>
                <a:rPr lang="zh-CN" altLang="en-US" sz="11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endParaRPr lang="en-US" altLang="zh-CN" sz="11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Text Box 33"/>
            <p:cNvSpPr txBox="1">
              <a:spLocks noChangeArrowheads="1"/>
            </p:cNvSpPr>
            <p:nvPr/>
          </p:nvSpPr>
          <p:spPr bwMode="gray">
            <a:xfrm>
              <a:off x="1586307" y="5452242"/>
              <a:ext cx="872392" cy="3573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4278</a:t>
              </a:r>
              <a:endParaRPr lang="en-US" altLang="zh-CN" sz="1100" b="1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Text Box 34"/>
            <p:cNvSpPr txBox="1">
              <a:spLocks noChangeArrowheads="1"/>
            </p:cNvSpPr>
            <p:nvPr/>
          </p:nvSpPr>
          <p:spPr bwMode="gray">
            <a:xfrm>
              <a:off x="7651327" y="4924355"/>
              <a:ext cx="711426" cy="355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130</a:t>
              </a:r>
            </a:p>
          </p:txBody>
        </p:sp>
        <p:sp>
          <p:nvSpPr>
            <p:cNvPr id="53" name="Text Box 34"/>
            <p:cNvSpPr txBox="1">
              <a:spLocks noChangeArrowheads="1"/>
            </p:cNvSpPr>
            <p:nvPr/>
          </p:nvSpPr>
          <p:spPr bwMode="gray">
            <a:xfrm>
              <a:off x="6978609" y="4271486"/>
              <a:ext cx="618026" cy="357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320</a:t>
              </a:r>
            </a:p>
          </p:txBody>
        </p:sp>
        <p:sp>
          <p:nvSpPr>
            <p:cNvPr id="54" name="Text Box 31"/>
            <p:cNvSpPr txBox="1">
              <a:spLocks noChangeArrowheads="1"/>
            </p:cNvSpPr>
            <p:nvPr/>
          </p:nvSpPr>
          <p:spPr bwMode="gray">
            <a:xfrm>
              <a:off x="6818109" y="5989906"/>
              <a:ext cx="1589779" cy="378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执行时间（</a:t>
              </a:r>
              <a:r>
                <a:rPr lang="zh-CN" altLang="en-US" sz="12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分钟</a:t>
              </a:r>
              <a:r>
                <a:rPr lang="zh-CN" altLang="en-US" sz="1200" b="1" kern="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200" b="1" kern="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AutoShape 25"/>
            <p:cNvSpPr>
              <a:spLocks noChangeArrowheads="1"/>
            </p:cNvSpPr>
            <p:nvPr/>
          </p:nvSpPr>
          <p:spPr bwMode="gray">
            <a:xfrm rot="16200000" flipV="1">
              <a:off x="6602935" y="5012630"/>
              <a:ext cx="1329254" cy="443150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3A0004">
                    <a:gamma/>
                    <a:shade val="75686"/>
                    <a:invGamma/>
                  </a:srgbClr>
                </a:gs>
                <a:gs pos="100000">
                  <a:srgbClr val="3A0004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56" name="AutoShape 26"/>
            <p:cNvSpPr>
              <a:spLocks noChangeArrowheads="1"/>
            </p:cNvSpPr>
            <p:nvPr/>
          </p:nvSpPr>
          <p:spPr bwMode="gray">
            <a:xfrm rot="16200000" flipV="1">
              <a:off x="7606499" y="5336563"/>
              <a:ext cx="679400" cy="445138"/>
            </a:xfrm>
            <a:prstGeom prst="cube">
              <a:avLst>
                <a:gd name="adj" fmla="val 23792"/>
              </a:avLst>
            </a:prstGeom>
            <a:gradFill rotWithShape="1">
              <a:gsLst>
                <a:gs pos="0">
                  <a:srgbClr val="FF0517">
                    <a:gamma/>
                    <a:shade val="75686"/>
                    <a:invGamma/>
                  </a:srgbClr>
                </a:gs>
                <a:gs pos="100000">
                  <a:srgbClr val="FF0517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 sz="1600" kern="0">
                <a:solidFill>
                  <a:srgbClr val="000000"/>
                </a:solidFill>
              </a:endParaRPr>
            </a:p>
          </p:txBody>
        </p:sp>
        <p:sp>
          <p:nvSpPr>
            <p:cNvPr id="58" name="Text Box 34"/>
            <p:cNvSpPr txBox="1">
              <a:spLocks noChangeArrowheads="1"/>
            </p:cNvSpPr>
            <p:nvPr/>
          </p:nvSpPr>
          <p:spPr bwMode="gray">
            <a:xfrm>
              <a:off x="5069943" y="5451795"/>
              <a:ext cx="778992" cy="357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en-US" altLang="zh-CN" sz="11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Text Box 34"/>
            <p:cNvSpPr txBox="1">
              <a:spLocks noChangeArrowheads="1"/>
            </p:cNvSpPr>
            <p:nvPr/>
          </p:nvSpPr>
          <p:spPr bwMode="gray">
            <a:xfrm>
              <a:off x="4268376" y="3681332"/>
              <a:ext cx="711426" cy="357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defRPr/>
              </a:pPr>
              <a:r>
                <a:rPr lang="en-US" altLang="zh-CN" sz="1100" b="1" kern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147</a:t>
              </a:r>
            </a:p>
          </p:txBody>
        </p:sp>
      </p:grpSp>
      <p:sp>
        <p:nvSpPr>
          <p:cNvPr id="68" name="TextBox 296"/>
          <p:cNvSpPr txBox="1"/>
          <p:nvPr/>
        </p:nvSpPr>
        <p:spPr>
          <a:xfrm>
            <a:off x="7104112" y="1366838"/>
            <a:ext cx="236842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/>
          <p:cNvCxnSpPr/>
          <p:nvPr/>
        </p:nvCxnSpPr>
        <p:spPr>
          <a:xfrm>
            <a:off x="4551114" y="5048399"/>
            <a:ext cx="0" cy="132397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/>
          <p:nvPr/>
        </p:nvCxnSpPr>
        <p:spPr>
          <a:xfrm>
            <a:off x="7104112" y="4697561"/>
            <a:ext cx="0" cy="16748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104320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744329" y="908720"/>
            <a:ext cx="1066250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小文件数量问题  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上述任务优化主要是解决小文件过多且没合并产生的问题。小文件过多不仅对于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会引起多起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MR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任务来合并，也会使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HDFS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</a:t>
            </a:r>
            <a:r>
              <a:rPr lang="en-US" altLang="zh-CN" sz="18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NameNode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里元数据过多进而影响整个集群的检索性能。关于小文件优化的</a:t>
            </a:r>
            <a:r>
              <a:rPr lang="en-US" altLang="zh-CN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参数有如下：</a:t>
            </a:r>
            <a:endParaRPr lang="zh-CN" altLang="en-US" sz="18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08" y="1832050"/>
            <a:ext cx="10639425" cy="3109118"/>
          </a:xfrm>
          <a:prstGeom prst="rect">
            <a:avLst/>
          </a:prstGeom>
        </p:spPr>
      </p:pic>
      <p:sp>
        <p:nvSpPr>
          <p:cNvPr id="19" name="文本框 12"/>
          <p:cNvSpPr txBox="1">
            <a:spLocks noChangeArrowheads="1"/>
          </p:cNvSpPr>
          <p:nvPr/>
        </p:nvSpPr>
        <p:spPr bwMode="auto">
          <a:xfrm>
            <a:off x="744329" y="5013176"/>
            <a:ext cx="1066250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减少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Job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数量</a:t>
            </a:r>
            <a:r>
              <a:rPr lang="en-US" altLang="zh-CN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对于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任务每多一个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Job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就相当于多了两次磁盘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IO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和一次网络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IO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，通过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SQL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语法或者</a:t>
            </a:r>
            <a:r>
              <a:rPr lang="zh-CN" altLang="en-US" sz="18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业务尽可能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减少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Job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的数量是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优化的基本。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SQL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方面使用优化包括使用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Grouping Sets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、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Roll up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、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Cube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等分组统计函数可以很明显减少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Job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数。如下图，分别用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Union All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和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Grouping Sets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统计部门维表中每个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123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级部门出现的次数。</a:t>
            </a:r>
          </a:p>
        </p:txBody>
      </p:sp>
    </p:spTree>
    <p:extLst>
      <p:ext uri="{BB962C8B-B14F-4D97-AF65-F5344CB8AC3E}">
        <p14:creationId xmlns:p14="http://schemas.microsoft.com/office/powerpoint/2010/main" val="1545578611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73868"/>
            <a:ext cx="76200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9057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576" y="62702"/>
            <a:ext cx="7553325" cy="6822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77763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744330" y="908720"/>
            <a:ext cx="10896286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控制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和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数量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 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的数量决定了每个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Job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的资源消耗以及执行时间，对于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BDP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而言，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默认申请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2G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内存，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默认申请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4G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内存。所以控制合理的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M&amp;R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数量对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的优化很重要。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数量需要根据输入数据总大小来合理分配，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个数决定输出文件个数，因此合理的设置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不仅能降低小文件的数量也可以降低任务整体运行时间。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Map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数量由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split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决定，主要控制参数如下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 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： </a:t>
            </a:r>
            <a:endParaRPr lang="zh-CN" altLang="en-US" sz="16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080" y="5435302"/>
            <a:ext cx="9296400" cy="1162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032" y="1988840"/>
            <a:ext cx="853440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91" y="4005064"/>
            <a:ext cx="11172825" cy="876300"/>
          </a:xfrm>
          <a:prstGeom prst="rect">
            <a:avLst/>
          </a:prstGeom>
        </p:spPr>
      </p:pic>
      <p:sp>
        <p:nvSpPr>
          <p:cNvPr id="10" name="文本框 12"/>
          <p:cNvSpPr txBox="1">
            <a:spLocks noChangeArrowheads="1"/>
          </p:cNvSpPr>
          <p:nvPr/>
        </p:nvSpPr>
        <p:spPr bwMode="auto">
          <a:xfrm>
            <a:off x="755372" y="5004505"/>
            <a:ext cx="101981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控</a:t>
            </a:r>
            <a:r>
              <a:rPr lang="en-US" altLang="zh-CN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Reducer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主要控制参数有：</a:t>
            </a:r>
            <a:endParaRPr lang="zh-CN" altLang="en-US" sz="16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466893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2" y="209988"/>
            <a:ext cx="7146335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281827" y="227687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197308" y="227687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问题定位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2279576" y="1196752"/>
            <a:ext cx="814030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altLang="zh-CN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195057" y="1196752"/>
            <a:ext cx="6355076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2279576" y="449474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95057" y="449474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279576" y="5574860"/>
            <a:ext cx="816281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197308" y="557486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279576" y="338419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95057" y="338419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源码剖析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971914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关键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点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713924" y="908720"/>
            <a:ext cx="1088524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倾斜</a:t>
            </a: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  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任务出现数据倾斜直观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的表现就是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卡在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90%+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很长时间，最常见倾斜如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，语法上的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distinct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，可以改为</a:t>
            </a:r>
            <a:r>
              <a:rPr lang="en-US" altLang="zh-CN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group by</a:t>
            </a:r>
            <a:r>
              <a:rPr lang="zh-CN" alt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去重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。业务上例如北京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的数据量明显比烟台</a:t>
            </a:r>
            <a:r>
              <a:rPr lang="en-US" altLang="zh-CN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的数据量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大，对于业务上的数据倾斜可以通过很多方法进行均衡，在此不再赘述。对于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Join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引发的数据倾斜问题，</a:t>
            </a:r>
            <a:r>
              <a:rPr lang="en-US" altLang="zh-CN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执行参数方面有如下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四个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参数控制：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24" y="2406280"/>
            <a:ext cx="1091565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3700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Hive</a:t>
            </a: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其它</a:t>
            </a: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文本框 12"/>
          <p:cNvSpPr txBox="1">
            <a:spLocks noChangeArrowheads="1"/>
          </p:cNvSpPr>
          <p:nvPr/>
        </p:nvSpPr>
        <p:spPr bwMode="auto">
          <a:xfrm>
            <a:off x="767408" y="3390091"/>
            <a:ext cx="1082764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尽早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减少磁盘及网络</a:t>
            </a:r>
            <a:r>
              <a:rPr lang="en-US" altLang="zh-CN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IO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中数据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量 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比如对大数据量任务采用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中间和结果压缩等手段。尽管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Hive 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有强大的谓词下推会帮助我们做很多提前的数据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筛减工作，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但是为了能更直观和稳定应在上游就筛去无用数据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细黑" panose="02010600040101010101" pitchFamily="2" charset="-122"/>
              </a:rPr>
              <a:t>。还是应当尽早在数据处理上游筛减数据。</a:t>
            </a:r>
            <a:endParaRPr lang="zh-CN" altLang="en-US" sz="16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12"/>
          <p:cNvSpPr txBox="1">
            <a:spLocks noChangeArrowheads="1"/>
          </p:cNvSpPr>
          <p:nvPr/>
        </p:nvSpPr>
        <p:spPr bwMode="auto">
          <a:xfrm>
            <a:off x="755371" y="980728"/>
            <a:ext cx="1083967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业务逻辑优化</a:t>
            </a:r>
            <a:r>
              <a:rPr lang="zh-CN" altLang="en-US" sz="18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根据不同的业务场景，在最上游筛去后续业务不需要的数据，逐层减少无用数据。复杂业务任务可以进行拆分等，比如本组对于销量加工任务拆分为出库地销量和收货地销量，因为依赖的关系不同，高峰期队列的资源使用，同时提前了后续主要任务的结束时间。</a:t>
            </a:r>
            <a:endParaRPr lang="en-US" altLang="zh-CN" sz="18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2012826"/>
            <a:ext cx="11115675" cy="12001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55371" y="4376033"/>
            <a:ext cx="95770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复杂脚本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600" dirty="0">
                <a:solidFill>
                  <a:srgbClr val="FF0000"/>
                </a:solidFill>
              </a:rPr>
              <a:t> </a:t>
            </a:r>
            <a:r>
              <a:rPr lang="en-US" altLang="zh-CN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CTE</a:t>
            </a:r>
            <a:r>
              <a:rPr lang="zh-CN" altLang="en-US" sz="1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WITH AS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这会使业务逻辑更加清晰，后期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可维护性好很多。如下图：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456" y="4938489"/>
            <a:ext cx="54673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1202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5" grpId="0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1343472" y="1412776"/>
            <a:ext cx="936104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Spark-SQL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并不完全支持所有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HiveSQL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的语法，所以需要已有的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语句或者从官方找差异之处修改，链接如下：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spark.apache.org/docs/latest/sql-programming-guide.html#unsupported-hive-functionality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为了适当减少调试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时间直接使用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的动态资源分配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模式，委托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根据运行和资源情况来动态申请及释放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Executor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lang="en-US" altLang="zh-CN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/>
            <a:endParaRPr lang="zh-CN" altLang="en-US" sz="1600" b="1" dirty="0">
              <a:solidFill>
                <a:srgbClr val="000000"/>
              </a:solidFill>
              <a:latin typeface="SimSun" panose="02010600030101010101" pitchFamily="2" charset="-122"/>
              <a:ea typeface="SimSun" panose="02010600030101010101" pitchFamily="2" charset="-122"/>
              <a:sym typeface="华文细黑" panose="0201060004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组使用的平台的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HiveTask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工具来调用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hive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，但在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Spark-SQL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行环境中并未安装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UDF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 sz="16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372" y="263030"/>
            <a:ext cx="6708780" cy="522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解决方案二 更换</a:t>
            </a:r>
            <a:r>
              <a:rPr lang="en-US" altLang="zh-CN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Spark-SQL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734" y="4759796"/>
            <a:ext cx="786765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1385681" y="4149080"/>
            <a:ext cx="9387656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修改平台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HiveTask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工具，开启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Spark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动态资源分配以及注册获取自营</a:t>
            </a:r>
            <a:r>
              <a:rPr lang="en-US" altLang="zh-CN" sz="1600" b="1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sku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</a:t>
            </a: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UDF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函数。如图：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271464" y="879103"/>
            <a:ext cx="93876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更换为</a:t>
            </a:r>
            <a:r>
              <a:rPr lang="en-US" altLang="zh-CN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Spark-SQL</a:t>
            </a:r>
            <a:r>
              <a:rPr lang="zh-CN" altLang="en-US" sz="1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需要在现在的基础上最相关确认和调试。主要有如下：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76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优化结果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839415" y="980728"/>
            <a:ext cx="10801201" cy="341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med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 sz="24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 sz="20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ct val="50000"/>
              </a:spcBef>
              <a:buFont typeface="Wingdings" panose="05000000000000000000" pitchFamily="2" charset="2"/>
              <a:buChar char="§"/>
              <a:defRPr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£"/>
              <a:defRPr sz="14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ct val="50000"/>
              </a:spcBef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SzPct val="85000"/>
              <a:buFont typeface="Wingdings" panose="05000000000000000000" pitchFamily="2" charset="2"/>
              <a:buChar char="¨"/>
              <a:defRPr sz="1200">
                <a:solidFill>
                  <a:schemeClr val="bg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批更换对象为</a:t>
            </a:r>
            <a:r>
              <a:rPr lang="en-US" altLang="zh-CN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BIIP</a:t>
            </a:r>
            <a:r>
              <a:rPr lang="zh-CN" altLang="en-US" sz="1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的两个脚本任务，优化后两个任务执行时间明显缩短。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如图：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329985" y="4127803"/>
            <a:ext cx="288032" cy="380920"/>
          </a:xfrm>
          <a:prstGeom prst="downArrow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209" y="1433656"/>
            <a:ext cx="9533287" cy="666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46" y="2204467"/>
            <a:ext cx="9544050" cy="1819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529" y="4580731"/>
            <a:ext cx="9372748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6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优化结果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5303912" y="3972352"/>
            <a:ext cx="288032" cy="380920"/>
          </a:xfrm>
          <a:prstGeom prst="downArrow">
            <a:avLst/>
          </a:prstGeom>
          <a:solidFill>
            <a:srgbClr val="C00000"/>
          </a:solidFill>
          <a:ln>
            <a:solidFill>
              <a:schemeClr val="accent3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2472702"/>
            <a:ext cx="9505056" cy="1400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2110752"/>
            <a:ext cx="9505056" cy="361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432" y="1312565"/>
            <a:ext cx="9553575" cy="6762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" y="4353272"/>
            <a:ext cx="95916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67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优化结果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2"/>
          <p:cNvSpPr txBox="1">
            <a:spLocks noChangeArrowheads="1"/>
          </p:cNvSpPr>
          <p:nvPr/>
        </p:nvSpPr>
        <p:spPr bwMode="auto">
          <a:xfrm>
            <a:off x="2407989" y="1333500"/>
            <a:ext cx="7432427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1pPr>
            <a:lvl2pPr marL="742950" indent="-28575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2pPr>
            <a:lvl3pPr marL="11430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3pPr>
            <a:lvl4pPr marL="16002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4pPr>
            <a:lvl5pPr marL="2057400" indent="-228600"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bg1"/>
                </a:solidFill>
                <a:latin typeface="FrutigerNext LT Regular" pitchFamily="34" charset="0"/>
                <a:ea typeface="MS PGothic" panose="020B0600070205080204" pitchFamily="34" charset="-128"/>
              </a:defRPr>
            </a:lvl9pPr>
          </a:lstStyle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年日均单量同比增长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64.9%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库存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Biip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表执行时间减少约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   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Biip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</a:t>
            </a:r>
            <a:r>
              <a:rPr lang="zh-CN" altLang="en-US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表执行时间减少约</a:t>
            </a:r>
            <a:r>
              <a:rPr lang="en-US" altLang="zh-CN" sz="20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60%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Aft>
                <a:spcPts val="1200"/>
              </a:spcAft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库房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年新增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个），增长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年覆盖县级及以上区域占比增长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9"/>
          <p:cNvGrpSpPr>
            <a:grpSpLocks/>
          </p:cNvGrpSpPr>
          <p:nvPr/>
        </p:nvGrpSpPr>
        <p:grpSpPr bwMode="auto">
          <a:xfrm>
            <a:off x="1385639" y="1338263"/>
            <a:ext cx="1719263" cy="1609725"/>
            <a:chOff x="607629" y="1675364"/>
            <a:chExt cx="1666312" cy="1336917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629" y="1680128"/>
              <a:ext cx="1368425" cy="133215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5587" y="1680128"/>
              <a:ext cx="180975" cy="2190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66" y="1712785"/>
              <a:ext cx="180975" cy="21907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7644" y="1675364"/>
              <a:ext cx="213746" cy="2564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1390" y="1712785"/>
              <a:ext cx="213746" cy="2564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TextBox 15"/>
            <p:cNvSpPr txBox="1">
              <a:spLocks noChangeArrowheads="1"/>
            </p:cNvSpPr>
            <p:nvPr/>
          </p:nvSpPr>
          <p:spPr bwMode="auto">
            <a:xfrm rot="340240">
              <a:off x="898744" y="1768269"/>
              <a:ext cx="1375197" cy="255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bg1"/>
                  </a:solidFill>
                  <a:latin typeface="FrutigerNext LT Regular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zh-CN" altLang="en-US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解决方案二</a:t>
              </a:r>
              <a:endPara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TextBox 296"/>
          <p:cNvSpPr txBox="1"/>
          <p:nvPr/>
        </p:nvSpPr>
        <p:spPr>
          <a:xfrm>
            <a:off x="7104112" y="1366838"/>
            <a:ext cx="2368426" cy="4001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优化前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优化后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2" name="图表 51"/>
          <p:cNvGraphicFramePr/>
          <p:nvPr>
            <p:extLst>
              <p:ext uri="{D42A27DB-BD31-4B8C-83A1-F6EECF244321}">
                <p14:modId xmlns:p14="http://schemas.microsoft.com/office/powerpoint/2010/main" val="1229168733"/>
              </p:ext>
            </p:extLst>
          </p:nvPr>
        </p:nvGraphicFramePr>
        <p:xfrm>
          <a:off x="2565778" y="3434469"/>
          <a:ext cx="29448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57" name="图表 56"/>
          <p:cNvGraphicFramePr/>
          <p:nvPr>
            <p:extLst>
              <p:ext uri="{D42A27DB-BD31-4B8C-83A1-F6EECF244321}">
                <p14:modId xmlns:p14="http://schemas.microsoft.com/office/powerpoint/2010/main" val="1462694230"/>
              </p:ext>
            </p:extLst>
          </p:nvPr>
        </p:nvGraphicFramePr>
        <p:xfrm>
          <a:off x="6895616" y="3429000"/>
          <a:ext cx="29448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9" name="文本框 16"/>
          <p:cNvSpPr txBox="1"/>
          <p:nvPr/>
        </p:nvSpPr>
        <p:spPr>
          <a:xfrm>
            <a:off x="3350498" y="4005064"/>
            <a:ext cx="1246562" cy="816214"/>
          </a:xfrm>
          <a:prstGeom prst="rect">
            <a:avLst/>
          </a:prstGeom>
          <a:noFill/>
        </p:spPr>
        <p:txBody>
          <a:bodyPr wrap="square" lIns="76800" tIns="38400" rIns="76800" bIns="38400" rtlCol="0">
            <a:spAutoFit/>
          </a:bodyPr>
          <a:lstStyle/>
          <a:p>
            <a:pPr algn="ctr" defTabSz="512089"/>
            <a:r>
              <a:rPr lang="en-US" altLang="zh-CN" sz="4800" b="1" dirty="0" smtClean="0"/>
              <a:t>30</a:t>
            </a:r>
            <a:r>
              <a:rPr kumimoji="1" lang="en-US" altLang="zh-CN" sz="2200" b="1" dirty="0" smtClean="0">
                <a:solidFill>
                  <a:srgbClr val="000000"/>
                </a:solidFill>
                <a:latin typeface="Century Gothic"/>
                <a:ea typeface="微软雅黑"/>
              </a:rPr>
              <a:t>%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04112" y="5661248"/>
            <a:ext cx="2581275" cy="1905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39616" y="5661248"/>
            <a:ext cx="26384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68549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2" grpId="0">
        <p:bldAsOne/>
      </p:bldGraphic>
      <p:bldGraphic spid="57" grpId="0">
        <p:bldAsOne/>
      </p:bldGraphic>
      <p:bldP spid="6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方案对比及建议分析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Rectangle 3"/>
          <p:cNvSpPr>
            <a:spLocks noChangeArrowheads="1"/>
          </p:cNvSpPr>
          <p:nvPr/>
        </p:nvSpPr>
        <p:spPr bwMode="ltGray">
          <a:xfrm>
            <a:off x="929752" y="1196752"/>
            <a:ext cx="4446168" cy="190890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2"/>
            </a:extrusionClr>
          </a:sp3d>
        </p:spPr>
        <p:txBody>
          <a:bodyPr wrap="none" anchor="ctr">
            <a:flatTx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gray">
          <a:xfrm>
            <a:off x="6293696" y="1258994"/>
            <a:ext cx="5058888" cy="1846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legacyPerspectiveBottom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folHlink"/>
            </a:extrusionClr>
          </a:sp3d>
        </p:spPr>
        <p:txBody>
          <a:bodyPr wrap="none" anchor="ctr">
            <a:flatTx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2" name="Rectangle 7"/>
          <p:cNvSpPr>
            <a:spLocks noChangeArrowheads="1"/>
          </p:cNvSpPr>
          <p:nvPr/>
        </p:nvSpPr>
        <p:spPr bwMode="gray">
          <a:xfrm>
            <a:off x="839416" y="3969748"/>
            <a:ext cx="4590184" cy="16914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legacyPerspectiv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  <p:txBody>
          <a:bodyPr wrap="none" anchor="ctr">
            <a:flatTx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3" name="Rectangle 9"/>
          <p:cNvSpPr>
            <a:spLocks noChangeArrowheads="1"/>
          </p:cNvSpPr>
          <p:nvPr/>
        </p:nvSpPr>
        <p:spPr bwMode="gray">
          <a:xfrm>
            <a:off x="6319240" y="3969749"/>
            <a:ext cx="5033344" cy="169149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  <a:scene3d>
            <a:camera prst="legacyPerspectiveTopLef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hlink"/>
            </a:extrusionClr>
          </a:sp3d>
        </p:spPr>
        <p:txBody>
          <a:bodyPr wrap="none" anchor="ctr">
            <a:flatTx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25" name="Rectangle 7"/>
          <p:cNvSpPr>
            <a:spLocks noChangeArrowheads="1"/>
          </p:cNvSpPr>
          <p:nvPr/>
        </p:nvSpPr>
        <p:spPr bwMode="gray">
          <a:xfrm>
            <a:off x="965756" y="1258994"/>
            <a:ext cx="4374160" cy="18466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latinLnBrk="1" hangingPunct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一耗时更多，需要反复观察日志以确定最优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方案二需要评估设置合适的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和内存数，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Executor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资源管理可以委托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latinLnBrk="1" hangingPunct="1">
              <a:lnSpc>
                <a:spcPct val="150000"/>
              </a:lnSpc>
              <a:buFontTx/>
              <a:buChar char="•"/>
            </a:pPr>
            <a:endParaRPr lang="en-US" altLang="zh-CN" sz="1200" b="1" dirty="0">
              <a:latin typeface="+mn-ea"/>
              <a:ea typeface="+mn-ea"/>
            </a:endParaRPr>
          </a:p>
        </p:txBody>
      </p:sp>
      <p:sp>
        <p:nvSpPr>
          <p:cNvPr id="27" name="_color1"/>
          <p:cNvSpPr/>
          <p:nvPr/>
        </p:nvSpPr>
        <p:spPr bwMode="gray">
          <a:xfrm>
            <a:off x="5055576" y="2932691"/>
            <a:ext cx="1624686" cy="1143008"/>
          </a:xfrm>
          <a:prstGeom prst="ellipse">
            <a:avLst/>
          </a:prstGeom>
          <a:solidFill>
            <a:srgbClr val="C61621"/>
          </a:solidFill>
          <a:ln w="25400" cap="flat" cmpd="sng" algn="ctr">
            <a:noFill/>
            <a:prstDash val="solid"/>
          </a:ln>
          <a:effectLst>
            <a:outerShdw blurRad="139700" dir="4920000" sy="23000" kx="-1200000" algn="bl" rotWithShape="0">
              <a:prstClr val="black">
                <a:alpha val="25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balanced" dir="t">
              <a:rot lat="0" lon="0" rev="17400000"/>
            </a:lightRig>
          </a:scene3d>
          <a:sp3d prstMaterial="metal">
            <a:bevelT w="647700" h="647700"/>
            <a:bevelB w="647700" h="647700"/>
          </a:sp3d>
        </p:spPr>
        <p:txBody>
          <a:bodyPr anchor="ctr"/>
          <a:lstStyle/>
          <a:p>
            <a:pPr algn="ctr"/>
            <a:r>
              <a:rPr lang="zh-CN" altLang="en-US" b="1" kern="0" noProof="1" smtClean="0">
                <a:solidFill>
                  <a:sysClr val="window" lastClr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方案对比</a:t>
            </a:r>
            <a:endParaRPr lang="en-US" b="1" kern="0" noProof="1">
              <a:solidFill>
                <a:sysClr val="window" lastClr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gray">
          <a:xfrm>
            <a:off x="6386428" y="1465297"/>
            <a:ext cx="4894148" cy="120032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一内置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UDF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更多，直接可以在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平台无缝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方案二需要在堡垒机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调试，还需注意某些语法差异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gray">
          <a:xfrm>
            <a:off x="911424" y="4132237"/>
            <a:ext cx="4374160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一调优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需对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执行过程原理和参数深入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了解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二如果要达到最佳性能需要去了解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的执行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参数和原理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gray">
          <a:xfrm>
            <a:off x="6413962" y="4281153"/>
            <a:ext cx="4794606" cy="110799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buFontTx/>
              <a:buChar char="•"/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一的执行时间一般都会小于方案二，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Spark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MR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的差异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，磁盘</a:t>
            </a: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多大，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这个时间差距越大。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1">
              <a:lnSpc>
                <a:spcPct val="150000"/>
              </a:lnSpc>
              <a:buFontTx/>
              <a:buChar char="•"/>
            </a:pPr>
            <a:endParaRPr lang="en-US" altLang="zh-CN" sz="12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6288025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3" grpId="0" animBg="1"/>
      <p:bldP spid="25" grpId="0"/>
      <p:bldP spid="30" grpId="0"/>
      <p:bldP spid="31" grpId="0"/>
      <p:bldP spid="3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2" y="209988"/>
            <a:ext cx="7146335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281827" y="227687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197308" y="227687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问题定位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2279576" y="119675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195057" y="119675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2279576" y="449474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95057" y="449474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279576" y="5574860"/>
            <a:ext cx="816281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197308" y="5574860"/>
            <a:ext cx="6355076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279576" y="338419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95057" y="338419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源码剖析</a:t>
            </a:r>
          </a:p>
        </p:txBody>
      </p:sp>
    </p:spTree>
    <p:extLst>
      <p:ext uri="{BB962C8B-B14F-4D97-AF65-F5344CB8AC3E}">
        <p14:creationId xmlns:p14="http://schemas.microsoft.com/office/powerpoint/2010/main" val="1015757060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55372" y="263030"/>
            <a:ext cx="5324137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总结建议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7409" y="1977088"/>
            <a:ext cx="1856279" cy="3396128"/>
          </a:xfrm>
          <a:prstGeom prst="rect">
            <a:avLst/>
          </a:prstGeom>
          <a:solidFill>
            <a:srgbClr val="DD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320562" y="1977087"/>
            <a:ext cx="1856279" cy="3396128"/>
          </a:xfrm>
          <a:prstGeom prst="rect">
            <a:avLst/>
          </a:prstGeom>
          <a:solidFill>
            <a:srgbClr val="42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184197" y="1977086"/>
            <a:ext cx="1856279" cy="3396128"/>
          </a:xfrm>
          <a:prstGeom prst="rect">
            <a:avLst/>
          </a:prstGeom>
          <a:solidFill>
            <a:srgbClr val="DD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066304" y="1977085"/>
            <a:ext cx="1856279" cy="3396128"/>
          </a:xfrm>
          <a:prstGeom prst="rect">
            <a:avLst/>
          </a:prstGeom>
          <a:solidFill>
            <a:srgbClr val="42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6651" y="2992413"/>
            <a:ext cx="1597566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关于表文件格式</a:t>
            </a:r>
            <a:endParaRPr lang="en-US" altLang="zh-CN" sz="12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如果决定不了哪种文件格式更适合，建议用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orc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，不管从压缩比，还是对列查询的优化以及对事务和删除更新操作的支持（需开启设置）。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454937" y="2992413"/>
            <a:ext cx="1597566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压缩问题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数据量表不要开压缩，中间压缩和结果都不要，耗费</a:t>
            </a:r>
            <a:r>
              <a:rPr lang="en-US" altLang="zh-CN" sz="12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vcore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还更慢。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313005" y="2992413"/>
            <a:ext cx="1597566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压缩格式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建议表文件不要使用默认文本格式，如果已经使用文本格式压缩格式请使用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bZip2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，否则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阶段无法合并小文件会导致重复开辟和释放资源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188268" y="2992413"/>
            <a:ext cx="1597566" cy="1680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小文件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如果输出小文件较多，建议开启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reduce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合并。这样后续任务可以减少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merge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操作，也可以大幅度降低平台小文件率。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Freeform 18"/>
          <p:cNvSpPr>
            <a:spLocks noChangeAspect="1" noEditPoints="1"/>
          </p:cNvSpPr>
          <p:nvPr/>
        </p:nvSpPr>
        <p:spPr bwMode="auto">
          <a:xfrm>
            <a:off x="1139818" y="2275928"/>
            <a:ext cx="385034" cy="482982"/>
          </a:xfrm>
          <a:custGeom>
            <a:avLst/>
            <a:gdLst>
              <a:gd name="T0" fmla="*/ 37 w 106"/>
              <a:gd name="T1" fmla="*/ 98 h 128"/>
              <a:gd name="T2" fmla="*/ 38 w 106"/>
              <a:gd name="T3" fmla="*/ 101 h 128"/>
              <a:gd name="T4" fmla="*/ 42 w 106"/>
              <a:gd name="T5" fmla="*/ 103 h 128"/>
              <a:gd name="T6" fmla="*/ 50 w 106"/>
              <a:gd name="T7" fmla="*/ 106 h 128"/>
              <a:gd name="T8" fmla="*/ 60 w 106"/>
              <a:gd name="T9" fmla="*/ 106 h 128"/>
              <a:gd name="T10" fmla="*/ 68 w 106"/>
              <a:gd name="T11" fmla="*/ 102 h 128"/>
              <a:gd name="T12" fmla="*/ 72 w 106"/>
              <a:gd name="T13" fmla="*/ 99 h 128"/>
              <a:gd name="T14" fmla="*/ 73 w 106"/>
              <a:gd name="T15" fmla="*/ 97 h 128"/>
              <a:gd name="T16" fmla="*/ 47 w 106"/>
              <a:gd name="T17" fmla="*/ 99 h 128"/>
              <a:gd name="T18" fmla="*/ 37 w 106"/>
              <a:gd name="T19" fmla="*/ 97 h 128"/>
              <a:gd name="T20" fmla="*/ 69 w 106"/>
              <a:gd name="T21" fmla="*/ 2 h 128"/>
              <a:gd name="T22" fmla="*/ 76 w 106"/>
              <a:gd name="T23" fmla="*/ 13 h 128"/>
              <a:gd name="T24" fmla="*/ 76 w 106"/>
              <a:gd name="T25" fmla="*/ 23 h 128"/>
              <a:gd name="T26" fmla="*/ 73 w 106"/>
              <a:gd name="T27" fmla="*/ 27 h 128"/>
              <a:gd name="T28" fmla="*/ 69 w 106"/>
              <a:gd name="T29" fmla="*/ 29 h 128"/>
              <a:gd name="T30" fmla="*/ 67 w 106"/>
              <a:gd name="T31" fmla="*/ 26 h 128"/>
              <a:gd name="T32" fmla="*/ 64 w 106"/>
              <a:gd name="T33" fmla="*/ 23 h 128"/>
              <a:gd name="T34" fmla="*/ 55 w 106"/>
              <a:gd name="T35" fmla="*/ 29 h 128"/>
              <a:gd name="T36" fmla="*/ 43 w 106"/>
              <a:gd name="T37" fmla="*/ 27 h 128"/>
              <a:gd name="T38" fmla="*/ 37 w 106"/>
              <a:gd name="T39" fmla="*/ 30 h 128"/>
              <a:gd name="T40" fmla="*/ 38 w 106"/>
              <a:gd name="T41" fmla="*/ 47 h 128"/>
              <a:gd name="T42" fmla="*/ 42 w 106"/>
              <a:gd name="T43" fmla="*/ 65 h 128"/>
              <a:gd name="T44" fmla="*/ 49 w 106"/>
              <a:gd name="T45" fmla="*/ 60 h 128"/>
              <a:gd name="T46" fmla="*/ 64 w 106"/>
              <a:gd name="T47" fmla="*/ 56 h 128"/>
              <a:gd name="T48" fmla="*/ 83 w 106"/>
              <a:gd name="T49" fmla="*/ 68 h 128"/>
              <a:gd name="T50" fmla="*/ 97 w 106"/>
              <a:gd name="T51" fmla="*/ 59 h 128"/>
              <a:gd name="T52" fmla="*/ 106 w 106"/>
              <a:gd name="T53" fmla="*/ 56 h 128"/>
              <a:gd name="T54" fmla="*/ 102 w 106"/>
              <a:gd name="T55" fmla="*/ 127 h 128"/>
              <a:gd name="T56" fmla="*/ 88 w 106"/>
              <a:gd name="T57" fmla="*/ 118 h 128"/>
              <a:gd name="T58" fmla="*/ 63 w 106"/>
              <a:gd name="T59" fmla="*/ 114 h 128"/>
              <a:gd name="T60" fmla="*/ 35 w 106"/>
              <a:gd name="T61" fmla="*/ 114 h 128"/>
              <a:gd name="T62" fmla="*/ 17 w 106"/>
              <a:gd name="T63" fmla="*/ 107 h 128"/>
              <a:gd name="T64" fmla="*/ 12 w 106"/>
              <a:gd name="T65" fmla="*/ 102 h 128"/>
              <a:gd name="T66" fmla="*/ 9 w 106"/>
              <a:gd name="T67" fmla="*/ 102 h 128"/>
              <a:gd name="T68" fmla="*/ 5 w 106"/>
              <a:gd name="T69" fmla="*/ 101 h 128"/>
              <a:gd name="T70" fmla="*/ 1 w 106"/>
              <a:gd name="T71" fmla="*/ 97 h 128"/>
              <a:gd name="T72" fmla="*/ 0 w 106"/>
              <a:gd name="T73" fmla="*/ 91 h 128"/>
              <a:gd name="T74" fmla="*/ 1 w 106"/>
              <a:gd name="T75" fmla="*/ 84 h 128"/>
              <a:gd name="T76" fmla="*/ 3 w 106"/>
              <a:gd name="T77" fmla="*/ 59 h 128"/>
              <a:gd name="T78" fmla="*/ 11 w 106"/>
              <a:gd name="T79" fmla="*/ 38 h 128"/>
              <a:gd name="T80" fmla="*/ 16 w 106"/>
              <a:gd name="T81" fmla="*/ 30 h 128"/>
              <a:gd name="T82" fmla="*/ 14 w 106"/>
              <a:gd name="T83" fmla="*/ 25 h 128"/>
              <a:gd name="T84" fmla="*/ 20 w 106"/>
              <a:gd name="T85" fmla="*/ 13 h 128"/>
              <a:gd name="T86" fmla="*/ 39 w 106"/>
              <a:gd name="T87" fmla="*/ 5 h 128"/>
              <a:gd name="T88" fmla="*/ 63 w 106"/>
              <a:gd name="T89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6" h="128">
                <a:moveTo>
                  <a:pt x="37" y="97"/>
                </a:moveTo>
                <a:lnTo>
                  <a:pt x="37" y="98"/>
                </a:lnTo>
                <a:lnTo>
                  <a:pt x="38" y="98"/>
                </a:lnTo>
                <a:lnTo>
                  <a:pt x="38" y="101"/>
                </a:lnTo>
                <a:lnTo>
                  <a:pt x="41" y="102"/>
                </a:lnTo>
                <a:lnTo>
                  <a:pt x="42" y="103"/>
                </a:lnTo>
                <a:lnTo>
                  <a:pt x="46" y="104"/>
                </a:lnTo>
                <a:lnTo>
                  <a:pt x="50" y="106"/>
                </a:lnTo>
                <a:lnTo>
                  <a:pt x="55" y="106"/>
                </a:lnTo>
                <a:lnTo>
                  <a:pt x="60" y="106"/>
                </a:lnTo>
                <a:lnTo>
                  <a:pt x="66" y="104"/>
                </a:lnTo>
                <a:lnTo>
                  <a:pt x="68" y="102"/>
                </a:lnTo>
                <a:lnTo>
                  <a:pt x="71" y="101"/>
                </a:lnTo>
                <a:lnTo>
                  <a:pt x="72" y="99"/>
                </a:lnTo>
                <a:lnTo>
                  <a:pt x="73" y="98"/>
                </a:lnTo>
                <a:lnTo>
                  <a:pt x="73" y="97"/>
                </a:lnTo>
                <a:lnTo>
                  <a:pt x="59" y="99"/>
                </a:lnTo>
                <a:lnTo>
                  <a:pt x="47" y="99"/>
                </a:lnTo>
                <a:lnTo>
                  <a:pt x="39" y="98"/>
                </a:lnTo>
                <a:lnTo>
                  <a:pt x="37" y="97"/>
                </a:lnTo>
                <a:close/>
                <a:moveTo>
                  <a:pt x="63" y="0"/>
                </a:moveTo>
                <a:lnTo>
                  <a:pt x="69" y="2"/>
                </a:lnTo>
                <a:lnTo>
                  <a:pt x="73" y="8"/>
                </a:lnTo>
                <a:lnTo>
                  <a:pt x="76" y="13"/>
                </a:lnTo>
                <a:lnTo>
                  <a:pt x="76" y="18"/>
                </a:lnTo>
                <a:lnTo>
                  <a:pt x="76" y="23"/>
                </a:lnTo>
                <a:lnTo>
                  <a:pt x="76" y="25"/>
                </a:lnTo>
                <a:lnTo>
                  <a:pt x="73" y="27"/>
                </a:lnTo>
                <a:lnTo>
                  <a:pt x="72" y="29"/>
                </a:lnTo>
                <a:lnTo>
                  <a:pt x="69" y="29"/>
                </a:lnTo>
                <a:lnTo>
                  <a:pt x="68" y="27"/>
                </a:lnTo>
                <a:lnTo>
                  <a:pt x="67" y="26"/>
                </a:lnTo>
                <a:lnTo>
                  <a:pt x="66" y="25"/>
                </a:lnTo>
                <a:lnTo>
                  <a:pt x="64" y="23"/>
                </a:lnTo>
                <a:lnTo>
                  <a:pt x="63" y="25"/>
                </a:lnTo>
                <a:lnTo>
                  <a:pt x="55" y="29"/>
                </a:lnTo>
                <a:lnTo>
                  <a:pt x="49" y="29"/>
                </a:lnTo>
                <a:lnTo>
                  <a:pt x="43" y="27"/>
                </a:lnTo>
                <a:lnTo>
                  <a:pt x="42" y="25"/>
                </a:lnTo>
                <a:lnTo>
                  <a:pt x="37" y="30"/>
                </a:lnTo>
                <a:lnTo>
                  <a:pt x="37" y="38"/>
                </a:lnTo>
                <a:lnTo>
                  <a:pt x="38" y="47"/>
                </a:lnTo>
                <a:lnTo>
                  <a:pt x="41" y="56"/>
                </a:lnTo>
                <a:lnTo>
                  <a:pt x="42" y="65"/>
                </a:lnTo>
                <a:lnTo>
                  <a:pt x="45" y="63"/>
                </a:lnTo>
                <a:lnTo>
                  <a:pt x="49" y="60"/>
                </a:lnTo>
                <a:lnTo>
                  <a:pt x="56" y="57"/>
                </a:lnTo>
                <a:lnTo>
                  <a:pt x="64" y="56"/>
                </a:lnTo>
                <a:lnTo>
                  <a:pt x="73" y="59"/>
                </a:lnTo>
                <a:lnTo>
                  <a:pt x="83" y="68"/>
                </a:lnTo>
                <a:lnTo>
                  <a:pt x="89" y="61"/>
                </a:lnTo>
                <a:lnTo>
                  <a:pt x="97" y="59"/>
                </a:lnTo>
                <a:lnTo>
                  <a:pt x="104" y="56"/>
                </a:lnTo>
                <a:lnTo>
                  <a:pt x="106" y="56"/>
                </a:lnTo>
                <a:lnTo>
                  <a:pt x="106" y="128"/>
                </a:lnTo>
                <a:lnTo>
                  <a:pt x="102" y="127"/>
                </a:lnTo>
                <a:lnTo>
                  <a:pt x="96" y="124"/>
                </a:lnTo>
                <a:lnTo>
                  <a:pt x="88" y="118"/>
                </a:lnTo>
                <a:lnTo>
                  <a:pt x="81" y="107"/>
                </a:lnTo>
                <a:lnTo>
                  <a:pt x="63" y="114"/>
                </a:lnTo>
                <a:lnTo>
                  <a:pt x="47" y="115"/>
                </a:lnTo>
                <a:lnTo>
                  <a:pt x="35" y="114"/>
                </a:lnTo>
                <a:lnTo>
                  <a:pt x="25" y="111"/>
                </a:lnTo>
                <a:lnTo>
                  <a:pt x="17" y="107"/>
                </a:lnTo>
                <a:lnTo>
                  <a:pt x="13" y="103"/>
                </a:lnTo>
                <a:lnTo>
                  <a:pt x="12" y="102"/>
                </a:lnTo>
                <a:lnTo>
                  <a:pt x="12" y="102"/>
                </a:lnTo>
                <a:lnTo>
                  <a:pt x="9" y="102"/>
                </a:lnTo>
                <a:lnTo>
                  <a:pt x="8" y="102"/>
                </a:lnTo>
                <a:lnTo>
                  <a:pt x="5" y="101"/>
                </a:lnTo>
                <a:lnTo>
                  <a:pt x="4" y="99"/>
                </a:lnTo>
                <a:lnTo>
                  <a:pt x="1" y="97"/>
                </a:lnTo>
                <a:lnTo>
                  <a:pt x="0" y="94"/>
                </a:lnTo>
                <a:lnTo>
                  <a:pt x="0" y="91"/>
                </a:lnTo>
                <a:lnTo>
                  <a:pt x="0" y="87"/>
                </a:lnTo>
                <a:lnTo>
                  <a:pt x="1" y="84"/>
                </a:lnTo>
                <a:lnTo>
                  <a:pt x="0" y="70"/>
                </a:lnTo>
                <a:lnTo>
                  <a:pt x="3" y="59"/>
                </a:lnTo>
                <a:lnTo>
                  <a:pt x="5" y="47"/>
                </a:lnTo>
                <a:lnTo>
                  <a:pt x="11" y="38"/>
                </a:lnTo>
                <a:lnTo>
                  <a:pt x="13" y="32"/>
                </a:lnTo>
                <a:lnTo>
                  <a:pt x="16" y="30"/>
                </a:lnTo>
                <a:lnTo>
                  <a:pt x="14" y="29"/>
                </a:lnTo>
                <a:lnTo>
                  <a:pt x="14" y="25"/>
                </a:lnTo>
                <a:lnTo>
                  <a:pt x="17" y="19"/>
                </a:lnTo>
                <a:lnTo>
                  <a:pt x="20" y="13"/>
                </a:lnTo>
                <a:lnTo>
                  <a:pt x="28" y="9"/>
                </a:lnTo>
                <a:lnTo>
                  <a:pt x="39" y="5"/>
                </a:lnTo>
                <a:lnTo>
                  <a:pt x="54" y="1"/>
                </a:lnTo>
                <a:lnTo>
                  <a:pt x="6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31"/>
          <p:cNvSpPr>
            <a:spLocks noChangeAspect="1" noEditPoints="1"/>
          </p:cNvSpPr>
          <p:nvPr/>
        </p:nvSpPr>
        <p:spPr bwMode="auto">
          <a:xfrm>
            <a:off x="6775039" y="2275928"/>
            <a:ext cx="468524" cy="482982"/>
          </a:xfrm>
          <a:custGeom>
            <a:avLst/>
            <a:gdLst>
              <a:gd name="T0" fmla="*/ 53 w 131"/>
              <a:gd name="T1" fmla="*/ 58 h 130"/>
              <a:gd name="T2" fmla="*/ 72 w 131"/>
              <a:gd name="T3" fmla="*/ 77 h 130"/>
              <a:gd name="T4" fmla="*/ 45 w 131"/>
              <a:gd name="T5" fmla="*/ 85 h 130"/>
              <a:gd name="T6" fmla="*/ 53 w 131"/>
              <a:gd name="T7" fmla="*/ 58 h 130"/>
              <a:gd name="T8" fmla="*/ 100 w 131"/>
              <a:gd name="T9" fmla="*/ 11 h 130"/>
              <a:gd name="T10" fmla="*/ 120 w 131"/>
              <a:gd name="T11" fmla="*/ 30 h 130"/>
              <a:gd name="T12" fmla="*/ 76 w 131"/>
              <a:gd name="T13" fmla="*/ 75 h 130"/>
              <a:gd name="T14" fmla="*/ 55 w 131"/>
              <a:gd name="T15" fmla="*/ 55 h 130"/>
              <a:gd name="T16" fmla="*/ 100 w 131"/>
              <a:gd name="T17" fmla="*/ 11 h 130"/>
              <a:gd name="T18" fmla="*/ 21 w 131"/>
              <a:gd name="T19" fmla="*/ 3 h 130"/>
              <a:gd name="T20" fmla="*/ 89 w 131"/>
              <a:gd name="T21" fmla="*/ 3 h 130"/>
              <a:gd name="T22" fmla="*/ 76 w 131"/>
              <a:gd name="T23" fmla="*/ 16 h 130"/>
              <a:gd name="T24" fmla="*/ 27 w 131"/>
              <a:gd name="T25" fmla="*/ 16 h 130"/>
              <a:gd name="T26" fmla="*/ 21 w 131"/>
              <a:gd name="T27" fmla="*/ 17 h 130"/>
              <a:gd name="T28" fmla="*/ 17 w 131"/>
              <a:gd name="T29" fmla="*/ 20 h 130"/>
              <a:gd name="T30" fmla="*/ 15 w 131"/>
              <a:gd name="T31" fmla="*/ 24 h 130"/>
              <a:gd name="T32" fmla="*/ 14 w 131"/>
              <a:gd name="T33" fmla="*/ 29 h 130"/>
              <a:gd name="T34" fmla="*/ 14 w 131"/>
              <a:gd name="T35" fmla="*/ 105 h 130"/>
              <a:gd name="T36" fmla="*/ 15 w 131"/>
              <a:gd name="T37" fmla="*/ 109 h 130"/>
              <a:gd name="T38" fmla="*/ 16 w 131"/>
              <a:gd name="T39" fmla="*/ 113 h 130"/>
              <a:gd name="T40" fmla="*/ 19 w 131"/>
              <a:gd name="T41" fmla="*/ 115 h 130"/>
              <a:gd name="T42" fmla="*/ 23 w 131"/>
              <a:gd name="T43" fmla="*/ 117 h 130"/>
              <a:gd name="T44" fmla="*/ 27 w 131"/>
              <a:gd name="T45" fmla="*/ 117 h 130"/>
              <a:gd name="T46" fmla="*/ 103 w 131"/>
              <a:gd name="T47" fmla="*/ 117 h 130"/>
              <a:gd name="T48" fmla="*/ 106 w 131"/>
              <a:gd name="T49" fmla="*/ 117 h 130"/>
              <a:gd name="T50" fmla="*/ 110 w 131"/>
              <a:gd name="T51" fmla="*/ 115 h 130"/>
              <a:gd name="T52" fmla="*/ 113 w 131"/>
              <a:gd name="T53" fmla="*/ 113 h 130"/>
              <a:gd name="T54" fmla="*/ 114 w 131"/>
              <a:gd name="T55" fmla="*/ 109 h 130"/>
              <a:gd name="T56" fmla="*/ 116 w 131"/>
              <a:gd name="T57" fmla="*/ 105 h 130"/>
              <a:gd name="T58" fmla="*/ 116 w 131"/>
              <a:gd name="T59" fmla="*/ 55 h 130"/>
              <a:gd name="T60" fmla="*/ 129 w 131"/>
              <a:gd name="T61" fmla="*/ 42 h 130"/>
              <a:gd name="T62" fmla="*/ 129 w 131"/>
              <a:gd name="T63" fmla="*/ 109 h 130"/>
              <a:gd name="T64" fmla="*/ 125 w 131"/>
              <a:gd name="T65" fmla="*/ 119 h 130"/>
              <a:gd name="T66" fmla="*/ 117 w 131"/>
              <a:gd name="T67" fmla="*/ 127 h 130"/>
              <a:gd name="T68" fmla="*/ 106 w 131"/>
              <a:gd name="T69" fmla="*/ 130 h 130"/>
              <a:gd name="T70" fmla="*/ 21 w 131"/>
              <a:gd name="T71" fmla="*/ 130 h 130"/>
              <a:gd name="T72" fmla="*/ 11 w 131"/>
              <a:gd name="T73" fmla="*/ 127 h 130"/>
              <a:gd name="T74" fmla="*/ 3 w 131"/>
              <a:gd name="T75" fmla="*/ 119 h 130"/>
              <a:gd name="T76" fmla="*/ 0 w 131"/>
              <a:gd name="T77" fmla="*/ 109 h 130"/>
              <a:gd name="T78" fmla="*/ 0 w 131"/>
              <a:gd name="T79" fmla="*/ 25 h 130"/>
              <a:gd name="T80" fmla="*/ 3 w 131"/>
              <a:gd name="T81" fmla="*/ 15 h 130"/>
              <a:gd name="T82" fmla="*/ 11 w 131"/>
              <a:gd name="T83" fmla="*/ 7 h 130"/>
              <a:gd name="T84" fmla="*/ 21 w 131"/>
              <a:gd name="T85" fmla="*/ 3 h 130"/>
              <a:gd name="T86" fmla="*/ 114 w 131"/>
              <a:gd name="T87" fmla="*/ 0 h 130"/>
              <a:gd name="T88" fmla="*/ 117 w 131"/>
              <a:gd name="T89" fmla="*/ 2 h 130"/>
              <a:gd name="T90" fmla="*/ 130 w 131"/>
              <a:gd name="T91" fmla="*/ 15 h 130"/>
              <a:gd name="T92" fmla="*/ 131 w 131"/>
              <a:gd name="T93" fmla="*/ 16 h 130"/>
              <a:gd name="T94" fmla="*/ 131 w 131"/>
              <a:gd name="T95" fmla="*/ 20 h 130"/>
              <a:gd name="T96" fmla="*/ 129 w 131"/>
              <a:gd name="T97" fmla="*/ 22 h 130"/>
              <a:gd name="T98" fmla="*/ 124 w 131"/>
              <a:gd name="T99" fmla="*/ 28 h 130"/>
              <a:gd name="T100" fmla="*/ 103 w 131"/>
              <a:gd name="T101" fmla="*/ 8 h 130"/>
              <a:gd name="T102" fmla="*/ 109 w 131"/>
              <a:gd name="T103" fmla="*/ 2 h 130"/>
              <a:gd name="T104" fmla="*/ 112 w 131"/>
              <a:gd name="T105" fmla="*/ 0 h 130"/>
              <a:gd name="T106" fmla="*/ 114 w 131"/>
              <a:gd name="T107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1" h="130">
                <a:moveTo>
                  <a:pt x="53" y="58"/>
                </a:moveTo>
                <a:lnTo>
                  <a:pt x="72" y="77"/>
                </a:lnTo>
                <a:lnTo>
                  <a:pt x="45" y="85"/>
                </a:lnTo>
                <a:lnTo>
                  <a:pt x="53" y="58"/>
                </a:lnTo>
                <a:close/>
                <a:moveTo>
                  <a:pt x="100" y="11"/>
                </a:moveTo>
                <a:lnTo>
                  <a:pt x="120" y="30"/>
                </a:lnTo>
                <a:lnTo>
                  <a:pt x="76" y="75"/>
                </a:lnTo>
                <a:lnTo>
                  <a:pt x="55" y="55"/>
                </a:lnTo>
                <a:lnTo>
                  <a:pt x="100" y="11"/>
                </a:lnTo>
                <a:close/>
                <a:moveTo>
                  <a:pt x="21" y="3"/>
                </a:moveTo>
                <a:lnTo>
                  <a:pt x="89" y="3"/>
                </a:lnTo>
                <a:lnTo>
                  <a:pt x="76" y="16"/>
                </a:lnTo>
                <a:lnTo>
                  <a:pt x="27" y="16"/>
                </a:lnTo>
                <a:lnTo>
                  <a:pt x="21" y="17"/>
                </a:lnTo>
                <a:lnTo>
                  <a:pt x="17" y="20"/>
                </a:lnTo>
                <a:lnTo>
                  <a:pt x="15" y="24"/>
                </a:lnTo>
                <a:lnTo>
                  <a:pt x="14" y="29"/>
                </a:lnTo>
                <a:lnTo>
                  <a:pt x="14" y="105"/>
                </a:lnTo>
                <a:lnTo>
                  <a:pt x="15" y="109"/>
                </a:lnTo>
                <a:lnTo>
                  <a:pt x="16" y="113"/>
                </a:lnTo>
                <a:lnTo>
                  <a:pt x="19" y="115"/>
                </a:lnTo>
                <a:lnTo>
                  <a:pt x="23" y="117"/>
                </a:lnTo>
                <a:lnTo>
                  <a:pt x="27" y="117"/>
                </a:lnTo>
                <a:lnTo>
                  <a:pt x="103" y="117"/>
                </a:lnTo>
                <a:lnTo>
                  <a:pt x="106" y="117"/>
                </a:lnTo>
                <a:lnTo>
                  <a:pt x="110" y="115"/>
                </a:lnTo>
                <a:lnTo>
                  <a:pt x="113" y="113"/>
                </a:lnTo>
                <a:lnTo>
                  <a:pt x="114" y="109"/>
                </a:lnTo>
                <a:lnTo>
                  <a:pt x="116" y="105"/>
                </a:lnTo>
                <a:lnTo>
                  <a:pt x="116" y="55"/>
                </a:lnTo>
                <a:lnTo>
                  <a:pt x="129" y="42"/>
                </a:lnTo>
                <a:lnTo>
                  <a:pt x="129" y="109"/>
                </a:lnTo>
                <a:lnTo>
                  <a:pt x="125" y="119"/>
                </a:lnTo>
                <a:lnTo>
                  <a:pt x="117" y="127"/>
                </a:lnTo>
                <a:lnTo>
                  <a:pt x="106" y="130"/>
                </a:lnTo>
                <a:lnTo>
                  <a:pt x="21" y="130"/>
                </a:lnTo>
                <a:lnTo>
                  <a:pt x="11" y="127"/>
                </a:lnTo>
                <a:lnTo>
                  <a:pt x="3" y="119"/>
                </a:lnTo>
                <a:lnTo>
                  <a:pt x="0" y="109"/>
                </a:lnTo>
                <a:lnTo>
                  <a:pt x="0" y="25"/>
                </a:lnTo>
                <a:lnTo>
                  <a:pt x="3" y="15"/>
                </a:lnTo>
                <a:lnTo>
                  <a:pt x="11" y="7"/>
                </a:lnTo>
                <a:lnTo>
                  <a:pt x="21" y="3"/>
                </a:lnTo>
                <a:close/>
                <a:moveTo>
                  <a:pt x="114" y="0"/>
                </a:moveTo>
                <a:lnTo>
                  <a:pt x="117" y="2"/>
                </a:lnTo>
                <a:lnTo>
                  <a:pt x="130" y="15"/>
                </a:lnTo>
                <a:lnTo>
                  <a:pt x="131" y="16"/>
                </a:lnTo>
                <a:lnTo>
                  <a:pt x="131" y="20"/>
                </a:lnTo>
                <a:lnTo>
                  <a:pt x="129" y="22"/>
                </a:lnTo>
                <a:lnTo>
                  <a:pt x="124" y="28"/>
                </a:lnTo>
                <a:lnTo>
                  <a:pt x="103" y="8"/>
                </a:lnTo>
                <a:lnTo>
                  <a:pt x="109" y="2"/>
                </a:lnTo>
                <a:lnTo>
                  <a:pt x="112" y="0"/>
                </a:lnTo>
                <a:lnTo>
                  <a:pt x="1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18"/>
          <p:cNvSpPr>
            <a:spLocks noChangeAspect="1" noEditPoints="1"/>
          </p:cNvSpPr>
          <p:nvPr/>
        </p:nvSpPr>
        <p:spPr bwMode="auto">
          <a:xfrm>
            <a:off x="3066386" y="2275928"/>
            <a:ext cx="442267" cy="482982"/>
          </a:xfrm>
          <a:custGeom>
            <a:avLst/>
            <a:gdLst>
              <a:gd name="T0" fmla="*/ 61 w 117"/>
              <a:gd name="T1" fmla="*/ 38 h 123"/>
              <a:gd name="T2" fmla="*/ 72 w 117"/>
              <a:gd name="T3" fmla="*/ 43 h 123"/>
              <a:gd name="T4" fmla="*/ 76 w 117"/>
              <a:gd name="T5" fmla="*/ 47 h 123"/>
              <a:gd name="T6" fmla="*/ 63 w 117"/>
              <a:gd name="T7" fmla="*/ 62 h 123"/>
              <a:gd name="T8" fmla="*/ 61 w 117"/>
              <a:gd name="T9" fmla="*/ 59 h 123"/>
              <a:gd name="T10" fmla="*/ 54 w 117"/>
              <a:gd name="T11" fmla="*/ 57 h 123"/>
              <a:gd name="T12" fmla="*/ 49 w 117"/>
              <a:gd name="T13" fmla="*/ 59 h 123"/>
              <a:gd name="T14" fmla="*/ 24 w 117"/>
              <a:gd name="T15" fmla="*/ 83 h 123"/>
              <a:gd name="T16" fmla="*/ 20 w 117"/>
              <a:gd name="T17" fmla="*/ 88 h 123"/>
              <a:gd name="T18" fmla="*/ 20 w 117"/>
              <a:gd name="T19" fmla="*/ 94 h 123"/>
              <a:gd name="T20" fmla="*/ 24 w 117"/>
              <a:gd name="T21" fmla="*/ 100 h 123"/>
              <a:gd name="T22" fmla="*/ 27 w 117"/>
              <a:gd name="T23" fmla="*/ 102 h 123"/>
              <a:gd name="T24" fmla="*/ 33 w 117"/>
              <a:gd name="T25" fmla="*/ 104 h 123"/>
              <a:gd name="T26" fmla="*/ 38 w 117"/>
              <a:gd name="T27" fmla="*/ 102 h 123"/>
              <a:gd name="T28" fmla="*/ 51 w 117"/>
              <a:gd name="T29" fmla="*/ 91 h 123"/>
              <a:gd name="T30" fmla="*/ 58 w 117"/>
              <a:gd name="T31" fmla="*/ 88 h 123"/>
              <a:gd name="T32" fmla="*/ 65 w 117"/>
              <a:gd name="T33" fmla="*/ 91 h 123"/>
              <a:gd name="T34" fmla="*/ 67 w 117"/>
              <a:gd name="T35" fmla="*/ 97 h 123"/>
              <a:gd name="T36" fmla="*/ 65 w 117"/>
              <a:gd name="T37" fmla="*/ 104 h 123"/>
              <a:gd name="T38" fmla="*/ 45 w 117"/>
              <a:gd name="T39" fmla="*/ 121 h 123"/>
              <a:gd name="T40" fmla="*/ 33 w 117"/>
              <a:gd name="T41" fmla="*/ 123 h 123"/>
              <a:gd name="T42" fmla="*/ 11 w 117"/>
              <a:gd name="T43" fmla="*/ 114 h 123"/>
              <a:gd name="T44" fmla="*/ 3 w 117"/>
              <a:gd name="T45" fmla="*/ 102 h 123"/>
              <a:gd name="T46" fmla="*/ 3 w 117"/>
              <a:gd name="T47" fmla="*/ 79 h 123"/>
              <a:gd name="T48" fmla="*/ 32 w 117"/>
              <a:gd name="T49" fmla="*/ 47 h 123"/>
              <a:gd name="T50" fmla="*/ 54 w 117"/>
              <a:gd name="T51" fmla="*/ 38 h 123"/>
              <a:gd name="T52" fmla="*/ 97 w 117"/>
              <a:gd name="T53" fmla="*/ 3 h 123"/>
              <a:gd name="T54" fmla="*/ 108 w 117"/>
              <a:gd name="T55" fmla="*/ 9 h 123"/>
              <a:gd name="T56" fmla="*/ 117 w 117"/>
              <a:gd name="T57" fmla="*/ 32 h 123"/>
              <a:gd name="T58" fmla="*/ 108 w 117"/>
              <a:gd name="T59" fmla="*/ 54 h 123"/>
              <a:gd name="T60" fmla="*/ 75 w 117"/>
              <a:gd name="T61" fmla="*/ 83 h 123"/>
              <a:gd name="T62" fmla="*/ 63 w 117"/>
              <a:gd name="T63" fmla="*/ 85 h 123"/>
              <a:gd name="T64" fmla="*/ 42 w 117"/>
              <a:gd name="T65" fmla="*/ 76 h 123"/>
              <a:gd name="T66" fmla="*/ 54 w 117"/>
              <a:gd name="T67" fmla="*/ 62 h 123"/>
              <a:gd name="T68" fmla="*/ 58 w 117"/>
              <a:gd name="T69" fmla="*/ 64 h 123"/>
              <a:gd name="T70" fmla="*/ 63 w 117"/>
              <a:gd name="T71" fmla="*/ 66 h 123"/>
              <a:gd name="T72" fmla="*/ 70 w 117"/>
              <a:gd name="T73" fmla="*/ 64 h 123"/>
              <a:gd name="T74" fmla="*/ 95 w 117"/>
              <a:gd name="T75" fmla="*/ 41 h 123"/>
              <a:gd name="T76" fmla="*/ 97 w 117"/>
              <a:gd name="T77" fmla="*/ 36 h 123"/>
              <a:gd name="T78" fmla="*/ 97 w 117"/>
              <a:gd name="T79" fmla="*/ 29 h 123"/>
              <a:gd name="T80" fmla="*/ 95 w 117"/>
              <a:gd name="T81" fmla="*/ 24 h 123"/>
              <a:gd name="T82" fmla="*/ 91 w 117"/>
              <a:gd name="T83" fmla="*/ 21 h 123"/>
              <a:gd name="T84" fmla="*/ 86 w 117"/>
              <a:gd name="T85" fmla="*/ 19 h 123"/>
              <a:gd name="T86" fmla="*/ 79 w 117"/>
              <a:gd name="T87" fmla="*/ 21 h 123"/>
              <a:gd name="T88" fmla="*/ 67 w 117"/>
              <a:gd name="T89" fmla="*/ 32 h 123"/>
              <a:gd name="T90" fmla="*/ 61 w 117"/>
              <a:gd name="T91" fmla="*/ 34 h 123"/>
              <a:gd name="T92" fmla="*/ 54 w 117"/>
              <a:gd name="T93" fmla="*/ 32 h 123"/>
              <a:gd name="T94" fmla="*/ 51 w 117"/>
              <a:gd name="T95" fmla="*/ 25 h 123"/>
              <a:gd name="T96" fmla="*/ 54 w 117"/>
              <a:gd name="T97" fmla="*/ 19 h 123"/>
              <a:gd name="T98" fmla="*/ 74 w 117"/>
              <a:gd name="T99" fmla="*/ 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7" h="123">
                <a:moveTo>
                  <a:pt x="54" y="38"/>
                </a:moveTo>
                <a:lnTo>
                  <a:pt x="61" y="38"/>
                </a:lnTo>
                <a:lnTo>
                  <a:pt x="66" y="41"/>
                </a:lnTo>
                <a:lnTo>
                  <a:pt x="72" y="43"/>
                </a:lnTo>
                <a:lnTo>
                  <a:pt x="75" y="45"/>
                </a:lnTo>
                <a:lnTo>
                  <a:pt x="76" y="47"/>
                </a:lnTo>
                <a:lnTo>
                  <a:pt x="78" y="47"/>
                </a:lnTo>
                <a:lnTo>
                  <a:pt x="63" y="62"/>
                </a:lnTo>
                <a:lnTo>
                  <a:pt x="62" y="60"/>
                </a:lnTo>
                <a:lnTo>
                  <a:pt x="61" y="59"/>
                </a:lnTo>
                <a:lnTo>
                  <a:pt x="57" y="58"/>
                </a:lnTo>
                <a:lnTo>
                  <a:pt x="54" y="57"/>
                </a:lnTo>
                <a:lnTo>
                  <a:pt x="51" y="58"/>
                </a:lnTo>
                <a:lnTo>
                  <a:pt x="49" y="59"/>
                </a:lnTo>
                <a:lnTo>
                  <a:pt x="46" y="60"/>
                </a:lnTo>
                <a:lnTo>
                  <a:pt x="24" y="83"/>
                </a:lnTo>
                <a:lnTo>
                  <a:pt x="21" y="85"/>
                </a:lnTo>
                <a:lnTo>
                  <a:pt x="20" y="88"/>
                </a:lnTo>
                <a:lnTo>
                  <a:pt x="20" y="91"/>
                </a:lnTo>
                <a:lnTo>
                  <a:pt x="20" y="94"/>
                </a:lnTo>
                <a:lnTo>
                  <a:pt x="21" y="97"/>
                </a:lnTo>
                <a:lnTo>
                  <a:pt x="24" y="100"/>
                </a:lnTo>
                <a:lnTo>
                  <a:pt x="24" y="100"/>
                </a:lnTo>
                <a:lnTo>
                  <a:pt x="27" y="102"/>
                </a:lnTo>
                <a:lnTo>
                  <a:pt x="31" y="104"/>
                </a:lnTo>
                <a:lnTo>
                  <a:pt x="33" y="104"/>
                </a:lnTo>
                <a:lnTo>
                  <a:pt x="36" y="104"/>
                </a:lnTo>
                <a:lnTo>
                  <a:pt x="38" y="102"/>
                </a:lnTo>
                <a:lnTo>
                  <a:pt x="41" y="100"/>
                </a:lnTo>
                <a:lnTo>
                  <a:pt x="51" y="91"/>
                </a:lnTo>
                <a:lnTo>
                  <a:pt x="54" y="89"/>
                </a:lnTo>
                <a:lnTo>
                  <a:pt x="58" y="88"/>
                </a:lnTo>
                <a:lnTo>
                  <a:pt x="61" y="89"/>
                </a:lnTo>
                <a:lnTo>
                  <a:pt x="65" y="91"/>
                </a:lnTo>
                <a:lnTo>
                  <a:pt x="66" y="94"/>
                </a:lnTo>
                <a:lnTo>
                  <a:pt x="67" y="97"/>
                </a:lnTo>
                <a:lnTo>
                  <a:pt x="66" y="101"/>
                </a:lnTo>
                <a:lnTo>
                  <a:pt x="65" y="104"/>
                </a:lnTo>
                <a:lnTo>
                  <a:pt x="55" y="114"/>
                </a:lnTo>
                <a:lnTo>
                  <a:pt x="45" y="121"/>
                </a:lnTo>
                <a:lnTo>
                  <a:pt x="33" y="123"/>
                </a:lnTo>
                <a:lnTo>
                  <a:pt x="33" y="123"/>
                </a:lnTo>
                <a:lnTo>
                  <a:pt x="21" y="121"/>
                </a:lnTo>
                <a:lnTo>
                  <a:pt x="11" y="114"/>
                </a:lnTo>
                <a:lnTo>
                  <a:pt x="10" y="113"/>
                </a:lnTo>
                <a:lnTo>
                  <a:pt x="3" y="102"/>
                </a:lnTo>
                <a:lnTo>
                  <a:pt x="0" y="91"/>
                </a:lnTo>
                <a:lnTo>
                  <a:pt x="3" y="79"/>
                </a:lnTo>
                <a:lnTo>
                  <a:pt x="10" y="70"/>
                </a:lnTo>
                <a:lnTo>
                  <a:pt x="32" y="47"/>
                </a:lnTo>
                <a:lnTo>
                  <a:pt x="42" y="40"/>
                </a:lnTo>
                <a:lnTo>
                  <a:pt x="54" y="38"/>
                </a:lnTo>
                <a:close/>
                <a:moveTo>
                  <a:pt x="86" y="0"/>
                </a:moveTo>
                <a:lnTo>
                  <a:pt x="97" y="3"/>
                </a:lnTo>
                <a:lnTo>
                  <a:pt x="107" y="9"/>
                </a:lnTo>
                <a:lnTo>
                  <a:pt x="108" y="9"/>
                </a:lnTo>
                <a:lnTo>
                  <a:pt x="114" y="20"/>
                </a:lnTo>
                <a:lnTo>
                  <a:pt x="117" y="32"/>
                </a:lnTo>
                <a:lnTo>
                  <a:pt x="114" y="43"/>
                </a:lnTo>
                <a:lnTo>
                  <a:pt x="108" y="54"/>
                </a:lnTo>
                <a:lnTo>
                  <a:pt x="86" y="76"/>
                </a:lnTo>
                <a:lnTo>
                  <a:pt x="75" y="83"/>
                </a:lnTo>
                <a:lnTo>
                  <a:pt x="63" y="85"/>
                </a:lnTo>
                <a:lnTo>
                  <a:pt x="63" y="85"/>
                </a:lnTo>
                <a:lnTo>
                  <a:pt x="51" y="83"/>
                </a:lnTo>
                <a:lnTo>
                  <a:pt x="42" y="76"/>
                </a:lnTo>
                <a:lnTo>
                  <a:pt x="41" y="75"/>
                </a:lnTo>
                <a:lnTo>
                  <a:pt x="54" y="62"/>
                </a:lnTo>
                <a:lnTo>
                  <a:pt x="55" y="63"/>
                </a:lnTo>
                <a:lnTo>
                  <a:pt x="58" y="64"/>
                </a:lnTo>
                <a:lnTo>
                  <a:pt x="61" y="66"/>
                </a:lnTo>
                <a:lnTo>
                  <a:pt x="63" y="66"/>
                </a:lnTo>
                <a:lnTo>
                  <a:pt x="67" y="66"/>
                </a:lnTo>
                <a:lnTo>
                  <a:pt x="70" y="64"/>
                </a:lnTo>
                <a:lnTo>
                  <a:pt x="72" y="63"/>
                </a:lnTo>
                <a:lnTo>
                  <a:pt x="95" y="41"/>
                </a:lnTo>
                <a:lnTo>
                  <a:pt x="96" y="38"/>
                </a:lnTo>
                <a:lnTo>
                  <a:pt x="97" y="36"/>
                </a:lnTo>
                <a:lnTo>
                  <a:pt x="97" y="32"/>
                </a:lnTo>
                <a:lnTo>
                  <a:pt x="97" y="29"/>
                </a:lnTo>
                <a:lnTo>
                  <a:pt x="96" y="26"/>
                </a:lnTo>
                <a:lnTo>
                  <a:pt x="95" y="24"/>
                </a:lnTo>
                <a:lnTo>
                  <a:pt x="93" y="22"/>
                </a:lnTo>
                <a:lnTo>
                  <a:pt x="91" y="21"/>
                </a:lnTo>
                <a:lnTo>
                  <a:pt x="88" y="20"/>
                </a:lnTo>
                <a:lnTo>
                  <a:pt x="86" y="19"/>
                </a:lnTo>
                <a:lnTo>
                  <a:pt x="82" y="20"/>
                </a:lnTo>
                <a:lnTo>
                  <a:pt x="79" y="21"/>
                </a:lnTo>
                <a:lnTo>
                  <a:pt x="76" y="22"/>
                </a:lnTo>
                <a:lnTo>
                  <a:pt x="67" y="32"/>
                </a:lnTo>
                <a:lnTo>
                  <a:pt x="65" y="34"/>
                </a:lnTo>
                <a:lnTo>
                  <a:pt x="61" y="34"/>
                </a:lnTo>
                <a:lnTo>
                  <a:pt x="57" y="34"/>
                </a:lnTo>
                <a:lnTo>
                  <a:pt x="54" y="32"/>
                </a:lnTo>
                <a:lnTo>
                  <a:pt x="51" y="29"/>
                </a:lnTo>
                <a:lnTo>
                  <a:pt x="51" y="25"/>
                </a:lnTo>
                <a:lnTo>
                  <a:pt x="51" y="21"/>
                </a:lnTo>
                <a:lnTo>
                  <a:pt x="54" y="19"/>
                </a:lnTo>
                <a:lnTo>
                  <a:pt x="63" y="9"/>
                </a:lnTo>
                <a:lnTo>
                  <a:pt x="74" y="3"/>
                </a:lnTo>
                <a:lnTo>
                  <a:pt x="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9"/>
          <p:cNvSpPr>
            <a:spLocks noChangeAspect="1" noEditPoints="1"/>
          </p:cNvSpPr>
          <p:nvPr/>
        </p:nvSpPr>
        <p:spPr bwMode="auto">
          <a:xfrm>
            <a:off x="4877280" y="2275928"/>
            <a:ext cx="479945" cy="482982"/>
          </a:xfrm>
          <a:custGeom>
            <a:avLst/>
            <a:gdLst>
              <a:gd name="T0" fmla="*/ 38 w 128"/>
              <a:gd name="T1" fmla="*/ 16 h 124"/>
              <a:gd name="T2" fmla="*/ 31 w 128"/>
              <a:gd name="T3" fmla="*/ 20 h 124"/>
              <a:gd name="T4" fmla="*/ 27 w 128"/>
              <a:gd name="T5" fmla="*/ 25 h 124"/>
              <a:gd name="T6" fmla="*/ 31 w 128"/>
              <a:gd name="T7" fmla="*/ 30 h 124"/>
              <a:gd name="T8" fmla="*/ 38 w 128"/>
              <a:gd name="T9" fmla="*/ 33 h 124"/>
              <a:gd name="T10" fmla="*/ 47 w 128"/>
              <a:gd name="T11" fmla="*/ 33 h 124"/>
              <a:gd name="T12" fmla="*/ 55 w 128"/>
              <a:gd name="T13" fmla="*/ 30 h 124"/>
              <a:gd name="T14" fmla="*/ 57 w 128"/>
              <a:gd name="T15" fmla="*/ 25 h 124"/>
              <a:gd name="T16" fmla="*/ 55 w 128"/>
              <a:gd name="T17" fmla="*/ 20 h 124"/>
              <a:gd name="T18" fmla="*/ 47 w 128"/>
              <a:gd name="T19" fmla="*/ 16 h 124"/>
              <a:gd name="T20" fmla="*/ 43 w 128"/>
              <a:gd name="T21" fmla="*/ 0 h 124"/>
              <a:gd name="T22" fmla="*/ 70 w 128"/>
              <a:gd name="T23" fmla="*/ 7 h 124"/>
              <a:gd name="T24" fmla="*/ 84 w 128"/>
              <a:gd name="T25" fmla="*/ 24 h 124"/>
              <a:gd name="T26" fmla="*/ 84 w 128"/>
              <a:gd name="T27" fmla="*/ 24 h 124"/>
              <a:gd name="T28" fmla="*/ 84 w 128"/>
              <a:gd name="T29" fmla="*/ 25 h 124"/>
              <a:gd name="T30" fmla="*/ 128 w 128"/>
              <a:gd name="T31" fmla="*/ 42 h 124"/>
              <a:gd name="T32" fmla="*/ 42 w 128"/>
              <a:gd name="T33" fmla="*/ 124 h 124"/>
              <a:gd name="T34" fmla="*/ 26 w 128"/>
              <a:gd name="T35" fmla="*/ 122 h 124"/>
              <a:gd name="T36" fmla="*/ 6 w 128"/>
              <a:gd name="T37" fmla="*/ 109 h 124"/>
              <a:gd name="T38" fmla="*/ 1 w 128"/>
              <a:gd name="T39" fmla="*/ 94 h 124"/>
              <a:gd name="T40" fmla="*/ 0 w 128"/>
              <a:gd name="T41" fmla="*/ 88 h 124"/>
              <a:gd name="T42" fmla="*/ 8 w 128"/>
              <a:gd name="T43" fmla="*/ 49 h 124"/>
              <a:gd name="T44" fmla="*/ 9 w 128"/>
              <a:gd name="T45" fmla="*/ 90 h 124"/>
              <a:gd name="T46" fmla="*/ 14 w 128"/>
              <a:gd name="T47" fmla="*/ 105 h 124"/>
              <a:gd name="T48" fmla="*/ 23 w 128"/>
              <a:gd name="T49" fmla="*/ 90 h 124"/>
              <a:gd name="T50" fmla="*/ 29 w 128"/>
              <a:gd name="T51" fmla="*/ 114 h 124"/>
              <a:gd name="T52" fmla="*/ 39 w 128"/>
              <a:gd name="T53" fmla="*/ 117 h 124"/>
              <a:gd name="T54" fmla="*/ 44 w 128"/>
              <a:gd name="T55" fmla="*/ 90 h 124"/>
              <a:gd name="T56" fmla="*/ 57 w 128"/>
              <a:gd name="T57" fmla="*/ 117 h 124"/>
              <a:gd name="T58" fmla="*/ 59 w 128"/>
              <a:gd name="T59" fmla="*/ 75 h 124"/>
              <a:gd name="T60" fmla="*/ 63 w 128"/>
              <a:gd name="T61" fmla="*/ 72 h 124"/>
              <a:gd name="T62" fmla="*/ 67 w 128"/>
              <a:gd name="T63" fmla="*/ 75 h 124"/>
              <a:gd name="T64" fmla="*/ 68 w 128"/>
              <a:gd name="T65" fmla="*/ 117 h 124"/>
              <a:gd name="T66" fmla="*/ 81 w 128"/>
              <a:gd name="T67" fmla="*/ 90 h 124"/>
              <a:gd name="T68" fmla="*/ 86 w 128"/>
              <a:gd name="T69" fmla="*/ 117 h 124"/>
              <a:gd name="T70" fmla="*/ 99 w 128"/>
              <a:gd name="T71" fmla="*/ 90 h 124"/>
              <a:gd name="T72" fmla="*/ 104 w 128"/>
              <a:gd name="T73" fmla="*/ 117 h 124"/>
              <a:gd name="T74" fmla="*/ 120 w 128"/>
              <a:gd name="T75" fmla="*/ 50 h 124"/>
              <a:gd name="T76" fmla="*/ 42 w 128"/>
              <a:gd name="T77" fmla="*/ 50 h 124"/>
              <a:gd name="T78" fmla="*/ 13 w 128"/>
              <a:gd name="T79" fmla="*/ 42 h 124"/>
              <a:gd name="T80" fmla="*/ 1 w 128"/>
              <a:gd name="T81" fmla="*/ 25 h 124"/>
              <a:gd name="T82" fmla="*/ 13 w 128"/>
              <a:gd name="T83" fmla="*/ 7 h 124"/>
              <a:gd name="T84" fmla="*/ 43 w 128"/>
              <a:gd name="T8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124">
                <a:moveTo>
                  <a:pt x="43" y="16"/>
                </a:moveTo>
                <a:lnTo>
                  <a:pt x="38" y="16"/>
                </a:lnTo>
                <a:lnTo>
                  <a:pt x="34" y="17"/>
                </a:lnTo>
                <a:lnTo>
                  <a:pt x="31" y="20"/>
                </a:lnTo>
                <a:lnTo>
                  <a:pt x="29" y="22"/>
                </a:lnTo>
                <a:lnTo>
                  <a:pt x="27" y="25"/>
                </a:lnTo>
                <a:lnTo>
                  <a:pt x="29" y="28"/>
                </a:lnTo>
                <a:lnTo>
                  <a:pt x="31" y="30"/>
                </a:lnTo>
                <a:lnTo>
                  <a:pt x="34" y="32"/>
                </a:lnTo>
                <a:lnTo>
                  <a:pt x="38" y="33"/>
                </a:lnTo>
                <a:lnTo>
                  <a:pt x="43" y="33"/>
                </a:lnTo>
                <a:lnTo>
                  <a:pt x="47" y="33"/>
                </a:lnTo>
                <a:lnTo>
                  <a:pt x="51" y="32"/>
                </a:lnTo>
                <a:lnTo>
                  <a:pt x="55" y="30"/>
                </a:lnTo>
                <a:lnTo>
                  <a:pt x="56" y="28"/>
                </a:lnTo>
                <a:lnTo>
                  <a:pt x="57" y="25"/>
                </a:lnTo>
                <a:lnTo>
                  <a:pt x="56" y="22"/>
                </a:lnTo>
                <a:lnTo>
                  <a:pt x="55" y="20"/>
                </a:lnTo>
                <a:lnTo>
                  <a:pt x="51" y="17"/>
                </a:lnTo>
                <a:lnTo>
                  <a:pt x="47" y="16"/>
                </a:lnTo>
                <a:lnTo>
                  <a:pt x="43" y="16"/>
                </a:lnTo>
                <a:close/>
                <a:moveTo>
                  <a:pt x="43" y="0"/>
                </a:moveTo>
                <a:lnTo>
                  <a:pt x="59" y="1"/>
                </a:lnTo>
                <a:lnTo>
                  <a:pt x="70" y="7"/>
                </a:lnTo>
                <a:lnTo>
                  <a:pt x="80" y="15"/>
                </a:lnTo>
                <a:lnTo>
                  <a:pt x="84" y="24"/>
                </a:lnTo>
                <a:lnTo>
                  <a:pt x="84" y="24"/>
                </a:lnTo>
                <a:lnTo>
                  <a:pt x="84" y="24"/>
                </a:lnTo>
                <a:lnTo>
                  <a:pt x="84" y="25"/>
                </a:lnTo>
                <a:lnTo>
                  <a:pt x="84" y="25"/>
                </a:lnTo>
                <a:lnTo>
                  <a:pt x="84" y="42"/>
                </a:lnTo>
                <a:lnTo>
                  <a:pt x="128" y="42"/>
                </a:lnTo>
                <a:lnTo>
                  <a:pt x="128" y="124"/>
                </a:lnTo>
                <a:lnTo>
                  <a:pt x="42" y="124"/>
                </a:lnTo>
                <a:lnTo>
                  <a:pt x="42" y="124"/>
                </a:lnTo>
                <a:lnTo>
                  <a:pt x="26" y="122"/>
                </a:lnTo>
                <a:lnTo>
                  <a:pt x="14" y="117"/>
                </a:lnTo>
                <a:lnTo>
                  <a:pt x="6" y="109"/>
                </a:lnTo>
                <a:lnTo>
                  <a:pt x="2" y="101"/>
                </a:lnTo>
                <a:lnTo>
                  <a:pt x="1" y="94"/>
                </a:lnTo>
                <a:lnTo>
                  <a:pt x="0" y="89"/>
                </a:lnTo>
                <a:lnTo>
                  <a:pt x="0" y="88"/>
                </a:lnTo>
                <a:lnTo>
                  <a:pt x="0" y="42"/>
                </a:lnTo>
                <a:lnTo>
                  <a:pt x="8" y="49"/>
                </a:lnTo>
                <a:lnTo>
                  <a:pt x="8" y="88"/>
                </a:lnTo>
                <a:lnTo>
                  <a:pt x="9" y="90"/>
                </a:lnTo>
                <a:lnTo>
                  <a:pt x="10" y="97"/>
                </a:lnTo>
                <a:lnTo>
                  <a:pt x="14" y="105"/>
                </a:lnTo>
                <a:lnTo>
                  <a:pt x="23" y="113"/>
                </a:lnTo>
                <a:lnTo>
                  <a:pt x="23" y="90"/>
                </a:lnTo>
                <a:lnTo>
                  <a:pt x="29" y="90"/>
                </a:lnTo>
                <a:lnTo>
                  <a:pt x="29" y="114"/>
                </a:lnTo>
                <a:lnTo>
                  <a:pt x="34" y="115"/>
                </a:lnTo>
                <a:lnTo>
                  <a:pt x="39" y="117"/>
                </a:lnTo>
                <a:lnTo>
                  <a:pt x="39" y="90"/>
                </a:lnTo>
                <a:lnTo>
                  <a:pt x="44" y="90"/>
                </a:lnTo>
                <a:lnTo>
                  <a:pt x="44" y="117"/>
                </a:lnTo>
                <a:lnTo>
                  <a:pt x="57" y="117"/>
                </a:lnTo>
                <a:lnTo>
                  <a:pt x="57" y="77"/>
                </a:lnTo>
                <a:lnTo>
                  <a:pt x="59" y="75"/>
                </a:lnTo>
                <a:lnTo>
                  <a:pt x="60" y="73"/>
                </a:lnTo>
                <a:lnTo>
                  <a:pt x="63" y="72"/>
                </a:lnTo>
                <a:lnTo>
                  <a:pt x="65" y="73"/>
                </a:lnTo>
                <a:lnTo>
                  <a:pt x="67" y="75"/>
                </a:lnTo>
                <a:lnTo>
                  <a:pt x="68" y="77"/>
                </a:lnTo>
                <a:lnTo>
                  <a:pt x="68" y="117"/>
                </a:lnTo>
                <a:lnTo>
                  <a:pt x="81" y="117"/>
                </a:lnTo>
                <a:lnTo>
                  <a:pt x="81" y="90"/>
                </a:lnTo>
                <a:lnTo>
                  <a:pt x="86" y="90"/>
                </a:lnTo>
                <a:lnTo>
                  <a:pt x="86" y="117"/>
                </a:lnTo>
                <a:lnTo>
                  <a:pt x="99" y="117"/>
                </a:lnTo>
                <a:lnTo>
                  <a:pt x="99" y="90"/>
                </a:lnTo>
                <a:lnTo>
                  <a:pt x="104" y="90"/>
                </a:lnTo>
                <a:lnTo>
                  <a:pt x="104" y="117"/>
                </a:lnTo>
                <a:lnTo>
                  <a:pt x="120" y="117"/>
                </a:lnTo>
                <a:lnTo>
                  <a:pt x="120" y="50"/>
                </a:lnTo>
                <a:lnTo>
                  <a:pt x="42" y="50"/>
                </a:lnTo>
                <a:lnTo>
                  <a:pt x="42" y="50"/>
                </a:lnTo>
                <a:lnTo>
                  <a:pt x="26" y="47"/>
                </a:lnTo>
                <a:lnTo>
                  <a:pt x="13" y="42"/>
                </a:lnTo>
                <a:lnTo>
                  <a:pt x="4" y="34"/>
                </a:lnTo>
                <a:lnTo>
                  <a:pt x="1" y="25"/>
                </a:lnTo>
                <a:lnTo>
                  <a:pt x="4" y="15"/>
                </a:lnTo>
                <a:lnTo>
                  <a:pt x="13" y="7"/>
                </a:lnTo>
                <a:lnTo>
                  <a:pt x="26" y="1"/>
                </a:lnTo>
                <a:lnTo>
                  <a:pt x="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7939174" y="1977084"/>
            <a:ext cx="1856279" cy="3396128"/>
          </a:xfrm>
          <a:prstGeom prst="rect">
            <a:avLst/>
          </a:prstGeom>
          <a:solidFill>
            <a:srgbClr val="DD1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812045" y="1977083"/>
            <a:ext cx="1856279" cy="3396128"/>
          </a:xfrm>
          <a:prstGeom prst="rect">
            <a:avLst/>
          </a:prstGeom>
          <a:solidFill>
            <a:srgbClr val="424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8067982" y="2992411"/>
            <a:ext cx="1597566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问题排查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查找问题主要途径是看日志输出以及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运行情况。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934009" y="2992411"/>
            <a:ext cx="1597566" cy="20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endParaRPr lang="en-US" altLang="zh-CN" sz="1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宏伟哥又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发现有任务资源使用撑满新集市资源了，尽管解决问题的方法不尽相同，但相信以后相关经验还有应用之处。</a:t>
            </a:r>
          </a:p>
        </p:txBody>
      </p:sp>
      <p:sp>
        <p:nvSpPr>
          <p:cNvPr id="31" name="Freeform 131"/>
          <p:cNvSpPr>
            <a:spLocks noChangeAspect="1" noEditPoints="1"/>
          </p:cNvSpPr>
          <p:nvPr/>
        </p:nvSpPr>
        <p:spPr bwMode="auto">
          <a:xfrm>
            <a:off x="10520780" y="2275926"/>
            <a:ext cx="468524" cy="482982"/>
          </a:xfrm>
          <a:custGeom>
            <a:avLst/>
            <a:gdLst>
              <a:gd name="T0" fmla="*/ 53 w 131"/>
              <a:gd name="T1" fmla="*/ 58 h 130"/>
              <a:gd name="T2" fmla="*/ 72 w 131"/>
              <a:gd name="T3" fmla="*/ 77 h 130"/>
              <a:gd name="T4" fmla="*/ 45 w 131"/>
              <a:gd name="T5" fmla="*/ 85 h 130"/>
              <a:gd name="T6" fmla="*/ 53 w 131"/>
              <a:gd name="T7" fmla="*/ 58 h 130"/>
              <a:gd name="T8" fmla="*/ 100 w 131"/>
              <a:gd name="T9" fmla="*/ 11 h 130"/>
              <a:gd name="T10" fmla="*/ 120 w 131"/>
              <a:gd name="T11" fmla="*/ 30 h 130"/>
              <a:gd name="T12" fmla="*/ 76 w 131"/>
              <a:gd name="T13" fmla="*/ 75 h 130"/>
              <a:gd name="T14" fmla="*/ 55 w 131"/>
              <a:gd name="T15" fmla="*/ 55 h 130"/>
              <a:gd name="T16" fmla="*/ 100 w 131"/>
              <a:gd name="T17" fmla="*/ 11 h 130"/>
              <a:gd name="T18" fmla="*/ 21 w 131"/>
              <a:gd name="T19" fmla="*/ 3 h 130"/>
              <a:gd name="T20" fmla="*/ 89 w 131"/>
              <a:gd name="T21" fmla="*/ 3 h 130"/>
              <a:gd name="T22" fmla="*/ 76 w 131"/>
              <a:gd name="T23" fmla="*/ 16 h 130"/>
              <a:gd name="T24" fmla="*/ 27 w 131"/>
              <a:gd name="T25" fmla="*/ 16 h 130"/>
              <a:gd name="T26" fmla="*/ 21 w 131"/>
              <a:gd name="T27" fmla="*/ 17 h 130"/>
              <a:gd name="T28" fmla="*/ 17 w 131"/>
              <a:gd name="T29" fmla="*/ 20 h 130"/>
              <a:gd name="T30" fmla="*/ 15 w 131"/>
              <a:gd name="T31" fmla="*/ 24 h 130"/>
              <a:gd name="T32" fmla="*/ 14 w 131"/>
              <a:gd name="T33" fmla="*/ 29 h 130"/>
              <a:gd name="T34" fmla="*/ 14 w 131"/>
              <a:gd name="T35" fmla="*/ 105 h 130"/>
              <a:gd name="T36" fmla="*/ 15 w 131"/>
              <a:gd name="T37" fmla="*/ 109 h 130"/>
              <a:gd name="T38" fmla="*/ 16 w 131"/>
              <a:gd name="T39" fmla="*/ 113 h 130"/>
              <a:gd name="T40" fmla="*/ 19 w 131"/>
              <a:gd name="T41" fmla="*/ 115 h 130"/>
              <a:gd name="T42" fmla="*/ 23 w 131"/>
              <a:gd name="T43" fmla="*/ 117 h 130"/>
              <a:gd name="T44" fmla="*/ 27 w 131"/>
              <a:gd name="T45" fmla="*/ 117 h 130"/>
              <a:gd name="T46" fmla="*/ 103 w 131"/>
              <a:gd name="T47" fmla="*/ 117 h 130"/>
              <a:gd name="T48" fmla="*/ 106 w 131"/>
              <a:gd name="T49" fmla="*/ 117 h 130"/>
              <a:gd name="T50" fmla="*/ 110 w 131"/>
              <a:gd name="T51" fmla="*/ 115 h 130"/>
              <a:gd name="T52" fmla="*/ 113 w 131"/>
              <a:gd name="T53" fmla="*/ 113 h 130"/>
              <a:gd name="T54" fmla="*/ 114 w 131"/>
              <a:gd name="T55" fmla="*/ 109 h 130"/>
              <a:gd name="T56" fmla="*/ 116 w 131"/>
              <a:gd name="T57" fmla="*/ 105 h 130"/>
              <a:gd name="T58" fmla="*/ 116 w 131"/>
              <a:gd name="T59" fmla="*/ 55 h 130"/>
              <a:gd name="T60" fmla="*/ 129 w 131"/>
              <a:gd name="T61" fmla="*/ 42 h 130"/>
              <a:gd name="T62" fmla="*/ 129 w 131"/>
              <a:gd name="T63" fmla="*/ 109 h 130"/>
              <a:gd name="T64" fmla="*/ 125 w 131"/>
              <a:gd name="T65" fmla="*/ 119 h 130"/>
              <a:gd name="T66" fmla="*/ 117 w 131"/>
              <a:gd name="T67" fmla="*/ 127 h 130"/>
              <a:gd name="T68" fmla="*/ 106 w 131"/>
              <a:gd name="T69" fmla="*/ 130 h 130"/>
              <a:gd name="T70" fmla="*/ 21 w 131"/>
              <a:gd name="T71" fmla="*/ 130 h 130"/>
              <a:gd name="T72" fmla="*/ 11 w 131"/>
              <a:gd name="T73" fmla="*/ 127 h 130"/>
              <a:gd name="T74" fmla="*/ 3 w 131"/>
              <a:gd name="T75" fmla="*/ 119 h 130"/>
              <a:gd name="T76" fmla="*/ 0 w 131"/>
              <a:gd name="T77" fmla="*/ 109 h 130"/>
              <a:gd name="T78" fmla="*/ 0 w 131"/>
              <a:gd name="T79" fmla="*/ 25 h 130"/>
              <a:gd name="T80" fmla="*/ 3 w 131"/>
              <a:gd name="T81" fmla="*/ 15 h 130"/>
              <a:gd name="T82" fmla="*/ 11 w 131"/>
              <a:gd name="T83" fmla="*/ 7 h 130"/>
              <a:gd name="T84" fmla="*/ 21 w 131"/>
              <a:gd name="T85" fmla="*/ 3 h 130"/>
              <a:gd name="T86" fmla="*/ 114 w 131"/>
              <a:gd name="T87" fmla="*/ 0 h 130"/>
              <a:gd name="T88" fmla="*/ 117 w 131"/>
              <a:gd name="T89" fmla="*/ 2 h 130"/>
              <a:gd name="T90" fmla="*/ 130 w 131"/>
              <a:gd name="T91" fmla="*/ 15 h 130"/>
              <a:gd name="T92" fmla="*/ 131 w 131"/>
              <a:gd name="T93" fmla="*/ 16 h 130"/>
              <a:gd name="T94" fmla="*/ 131 w 131"/>
              <a:gd name="T95" fmla="*/ 20 h 130"/>
              <a:gd name="T96" fmla="*/ 129 w 131"/>
              <a:gd name="T97" fmla="*/ 22 h 130"/>
              <a:gd name="T98" fmla="*/ 124 w 131"/>
              <a:gd name="T99" fmla="*/ 28 h 130"/>
              <a:gd name="T100" fmla="*/ 103 w 131"/>
              <a:gd name="T101" fmla="*/ 8 h 130"/>
              <a:gd name="T102" fmla="*/ 109 w 131"/>
              <a:gd name="T103" fmla="*/ 2 h 130"/>
              <a:gd name="T104" fmla="*/ 112 w 131"/>
              <a:gd name="T105" fmla="*/ 0 h 130"/>
              <a:gd name="T106" fmla="*/ 114 w 131"/>
              <a:gd name="T107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1" h="130">
                <a:moveTo>
                  <a:pt x="53" y="58"/>
                </a:moveTo>
                <a:lnTo>
                  <a:pt x="72" y="77"/>
                </a:lnTo>
                <a:lnTo>
                  <a:pt x="45" y="85"/>
                </a:lnTo>
                <a:lnTo>
                  <a:pt x="53" y="58"/>
                </a:lnTo>
                <a:close/>
                <a:moveTo>
                  <a:pt x="100" y="11"/>
                </a:moveTo>
                <a:lnTo>
                  <a:pt x="120" y="30"/>
                </a:lnTo>
                <a:lnTo>
                  <a:pt x="76" y="75"/>
                </a:lnTo>
                <a:lnTo>
                  <a:pt x="55" y="55"/>
                </a:lnTo>
                <a:lnTo>
                  <a:pt x="100" y="11"/>
                </a:lnTo>
                <a:close/>
                <a:moveTo>
                  <a:pt x="21" y="3"/>
                </a:moveTo>
                <a:lnTo>
                  <a:pt x="89" y="3"/>
                </a:lnTo>
                <a:lnTo>
                  <a:pt x="76" y="16"/>
                </a:lnTo>
                <a:lnTo>
                  <a:pt x="27" y="16"/>
                </a:lnTo>
                <a:lnTo>
                  <a:pt x="21" y="17"/>
                </a:lnTo>
                <a:lnTo>
                  <a:pt x="17" y="20"/>
                </a:lnTo>
                <a:lnTo>
                  <a:pt x="15" y="24"/>
                </a:lnTo>
                <a:lnTo>
                  <a:pt x="14" y="29"/>
                </a:lnTo>
                <a:lnTo>
                  <a:pt x="14" y="105"/>
                </a:lnTo>
                <a:lnTo>
                  <a:pt x="15" y="109"/>
                </a:lnTo>
                <a:lnTo>
                  <a:pt x="16" y="113"/>
                </a:lnTo>
                <a:lnTo>
                  <a:pt x="19" y="115"/>
                </a:lnTo>
                <a:lnTo>
                  <a:pt x="23" y="117"/>
                </a:lnTo>
                <a:lnTo>
                  <a:pt x="27" y="117"/>
                </a:lnTo>
                <a:lnTo>
                  <a:pt x="103" y="117"/>
                </a:lnTo>
                <a:lnTo>
                  <a:pt x="106" y="117"/>
                </a:lnTo>
                <a:lnTo>
                  <a:pt x="110" y="115"/>
                </a:lnTo>
                <a:lnTo>
                  <a:pt x="113" y="113"/>
                </a:lnTo>
                <a:lnTo>
                  <a:pt x="114" y="109"/>
                </a:lnTo>
                <a:lnTo>
                  <a:pt x="116" y="105"/>
                </a:lnTo>
                <a:lnTo>
                  <a:pt x="116" y="55"/>
                </a:lnTo>
                <a:lnTo>
                  <a:pt x="129" y="42"/>
                </a:lnTo>
                <a:lnTo>
                  <a:pt x="129" y="109"/>
                </a:lnTo>
                <a:lnTo>
                  <a:pt x="125" y="119"/>
                </a:lnTo>
                <a:lnTo>
                  <a:pt x="117" y="127"/>
                </a:lnTo>
                <a:lnTo>
                  <a:pt x="106" y="130"/>
                </a:lnTo>
                <a:lnTo>
                  <a:pt x="21" y="130"/>
                </a:lnTo>
                <a:lnTo>
                  <a:pt x="11" y="127"/>
                </a:lnTo>
                <a:lnTo>
                  <a:pt x="3" y="119"/>
                </a:lnTo>
                <a:lnTo>
                  <a:pt x="0" y="109"/>
                </a:lnTo>
                <a:lnTo>
                  <a:pt x="0" y="25"/>
                </a:lnTo>
                <a:lnTo>
                  <a:pt x="3" y="15"/>
                </a:lnTo>
                <a:lnTo>
                  <a:pt x="11" y="7"/>
                </a:lnTo>
                <a:lnTo>
                  <a:pt x="21" y="3"/>
                </a:lnTo>
                <a:close/>
                <a:moveTo>
                  <a:pt x="114" y="0"/>
                </a:moveTo>
                <a:lnTo>
                  <a:pt x="117" y="2"/>
                </a:lnTo>
                <a:lnTo>
                  <a:pt x="130" y="15"/>
                </a:lnTo>
                <a:lnTo>
                  <a:pt x="131" y="16"/>
                </a:lnTo>
                <a:lnTo>
                  <a:pt x="131" y="20"/>
                </a:lnTo>
                <a:lnTo>
                  <a:pt x="129" y="22"/>
                </a:lnTo>
                <a:lnTo>
                  <a:pt x="124" y="28"/>
                </a:lnTo>
                <a:lnTo>
                  <a:pt x="103" y="8"/>
                </a:lnTo>
                <a:lnTo>
                  <a:pt x="109" y="2"/>
                </a:lnTo>
                <a:lnTo>
                  <a:pt x="112" y="0"/>
                </a:lnTo>
                <a:lnTo>
                  <a:pt x="114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9"/>
          <p:cNvSpPr>
            <a:spLocks noChangeAspect="1" noEditPoints="1"/>
          </p:cNvSpPr>
          <p:nvPr/>
        </p:nvSpPr>
        <p:spPr bwMode="auto">
          <a:xfrm>
            <a:off x="8632257" y="2275926"/>
            <a:ext cx="479945" cy="482982"/>
          </a:xfrm>
          <a:custGeom>
            <a:avLst/>
            <a:gdLst>
              <a:gd name="T0" fmla="*/ 38 w 128"/>
              <a:gd name="T1" fmla="*/ 16 h 124"/>
              <a:gd name="T2" fmla="*/ 31 w 128"/>
              <a:gd name="T3" fmla="*/ 20 h 124"/>
              <a:gd name="T4" fmla="*/ 27 w 128"/>
              <a:gd name="T5" fmla="*/ 25 h 124"/>
              <a:gd name="T6" fmla="*/ 31 w 128"/>
              <a:gd name="T7" fmla="*/ 30 h 124"/>
              <a:gd name="T8" fmla="*/ 38 w 128"/>
              <a:gd name="T9" fmla="*/ 33 h 124"/>
              <a:gd name="T10" fmla="*/ 47 w 128"/>
              <a:gd name="T11" fmla="*/ 33 h 124"/>
              <a:gd name="T12" fmla="*/ 55 w 128"/>
              <a:gd name="T13" fmla="*/ 30 h 124"/>
              <a:gd name="T14" fmla="*/ 57 w 128"/>
              <a:gd name="T15" fmla="*/ 25 h 124"/>
              <a:gd name="T16" fmla="*/ 55 w 128"/>
              <a:gd name="T17" fmla="*/ 20 h 124"/>
              <a:gd name="T18" fmla="*/ 47 w 128"/>
              <a:gd name="T19" fmla="*/ 16 h 124"/>
              <a:gd name="T20" fmla="*/ 43 w 128"/>
              <a:gd name="T21" fmla="*/ 0 h 124"/>
              <a:gd name="T22" fmla="*/ 70 w 128"/>
              <a:gd name="T23" fmla="*/ 7 h 124"/>
              <a:gd name="T24" fmla="*/ 84 w 128"/>
              <a:gd name="T25" fmla="*/ 24 h 124"/>
              <a:gd name="T26" fmla="*/ 84 w 128"/>
              <a:gd name="T27" fmla="*/ 24 h 124"/>
              <a:gd name="T28" fmla="*/ 84 w 128"/>
              <a:gd name="T29" fmla="*/ 25 h 124"/>
              <a:gd name="T30" fmla="*/ 128 w 128"/>
              <a:gd name="T31" fmla="*/ 42 h 124"/>
              <a:gd name="T32" fmla="*/ 42 w 128"/>
              <a:gd name="T33" fmla="*/ 124 h 124"/>
              <a:gd name="T34" fmla="*/ 26 w 128"/>
              <a:gd name="T35" fmla="*/ 122 h 124"/>
              <a:gd name="T36" fmla="*/ 6 w 128"/>
              <a:gd name="T37" fmla="*/ 109 h 124"/>
              <a:gd name="T38" fmla="*/ 1 w 128"/>
              <a:gd name="T39" fmla="*/ 94 h 124"/>
              <a:gd name="T40" fmla="*/ 0 w 128"/>
              <a:gd name="T41" fmla="*/ 88 h 124"/>
              <a:gd name="T42" fmla="*/ 8 w 128"/>
              <a:gd name="T43" fmla="*/ 49 h 124"/>
              <a:gd name="T44" fmla="*/ 9 w 128"/>
              <a:gd name="T45" fmla="*/ 90 h 124"/>
              <a:gd name="T46" fmla="*/ 14 w 128"/>
              <a:gd name="T47" fmla="*/ 105 h 124"/>
              <a:gd name="T48" fmla="*/ 23 w 128"/>
              <a:gd name="T49" fmla="*/ 90 h 124"/>
              <a:gd name="T50" fmla="*/ 29 w 128"/>
              <a:gd name="T51" fmla="*/ 114 h 124"/>
              <a:gd name="T52" fmla="*/ 39 w 128"/>
              <a:gd name="T53" fmla="*/ 117 h 124"/>
              <a:gd name="T54" fmla="*/ 44 w 128"/>
              <a:gd name="T55" fmla="*/ 90 h 124"/>
              <a:gd name="T56" fmla="*/ 57 w 128"/>
              <a:gd name="T57" fmla="*/ 117 h 124"/>
              <a:gd name="T58" fmla="*/ 59 w 128"/>
              <a:gd name="T59" fmla="*/ 75 h 124"/>
              <a:gd name="T60" fmla="*/ 63 w 128"/>
              <a:gd name="T61" fmla="*/ 72 h 124"/>
              <a:gd name="T62" fmla="*/ 67 w 128"/>
              <a:gd name="T63" fmla="*/ 75 h 124"/>
              <a:gd name="T64" fmla="*/ 68 w 128"/>
              <a:gd name="T65" fmla="*/ 117 h 124"/>
              <a:gd name="T66" fmla="*/ 81 w 128"/>
              <a:gd name="T67" fmla="*/ 90 h 124"/>
              <a:gd name="T68" fmla="*/ 86 w 128"/>
              <a:gd name="T69" fmla="*/ 117 h 124"/>
              <a:gd name="T70" fmla="*/ 99 w 128"/>
              <a:gd name="T71" fmla="*/ 90 h 124"/>
              <a:gd name="T72" fmla="*/ 104 w 128"/>
              <a:gd name="T73" fmla="*/ 117 h 124"/>
              <a:gd name="T74" fmla="*/ 120 w 128"/>
              <a:gd name="T75" fmla="*/ 50 h 124"/>
              <a:gd name="T76" fmla="*/ 42 w 128"/>
              <a:gd name="T77" fmla="*/ 50 h 124"/>
              <a:gd name="T78" fmla="*/ 13 w 128"/>
              <a:gd name="T79" fmla="*/ 42 h 124"/>
              <a:gd name="T80" fmla="*/ 1 w 128"/>
              <a:gd name="T81" fmla="*/ 25 h 124"/>
              <a:gd name="T82" fmla="*/ 13 w 128"/>
              <a:gd name="T83" fmla="*/ 7 h 124"/>
              <a:gd name="T84" fmla="*/ 43 w 128"/>
              <a:gd name="T85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8" h="124">
                <a:moveTo>
                  <a:pt x="43" y="16"/>
                </a:moveTo>
                <a:lnTo>
                  <a:pt x="38" y="16"/>
                </a:lnTo>
                <a:lnTo>
                  <a:pt x="34" y="17"/>
                </a:lnTo>
                <a:lnTo>
                  <a:pt x="31" y="20"/>
                </a:lnTo>
                <a:lnTo>
                  <a:pt x="29" y="22"/>
                </a:lnTo>
                <a:lnTo>
                  <a:pt x="27" y="25"/>
                </a:lnTo>
                <a:lnTo>
                  <a:pt x="29" y="28"/>
                </a:lnTo>
                <a:lnTo>
                  <a:pt x="31" y="30"/>
                </a:lnTo>
                <a:lnTo>
                  <a:pt x="34" y="32"/>
                </a:lnTo>
                <a:lnTo>
                  <a:pt x="38" y="33"/>
                </a:lnTo>
                <a:lnTo>
                  <a:pt x="43" y="33"/>
                </a:lnTo>
                <a:lnTo>
                  <a:pt x="47" y="33"/>
                </a:lnTo>
                <a:lnTo>
                  <a:pt x="51" y="32"/>
                </a:lnTo>
                <a:lnTo>
                  <a:pt x="55" y="30"/>
                </a:lnTo>
                <a:lnTo>
                  <a:pt x="56" y="28"/>
                </a:lnTo>
                <a:lnTo>
                  <a:pt x="57" y="25"/>
                </a:lnTo>
                <a:lnTo>
                  <a:pt x="56" y="22"/>
                </a:lnTo>
                <a:lnTo>
                  <a:pt x="55" y="20"/>
                </a:lnTo>
                <a:lnTo>
                  <a:pt x="51" y="17"/>
                </a:lnTo>
                <a:lnTo>
                  <a:pt x="47" y="16"/>
                </a:lnTo>
                <a:lnTo>
                  <a:pt x="43" y="16"/>
                </a:lnTo>
                <a:close/>
                <a:moveTo>
                  <a:pt x="43" y="0"/>
                </a:moveTo>
                <a:lnTo>
                  <a:pt x="59" y="1"/>
                </a:lnTo>
                <a:lnTo>
                  <a:pt x="70" y="7"/>
                </a:lnTo>
                <a:lnTo>
                  <a:pt x="80" y="15"/>
                </a:lnTo>
                <a:lnTo>
                  <a:pt x="84" y="24"/>
                </a:lnTo>
                <a:lnTo>
                  <a:pt x="84" y="24"/>
                </a:lnTo>
                <a:lnTo>
                  <a:pt x="84" y="24"/>
                </a:lnTo>
                <a:lnTo>
                  <a:pt x="84" y="25"/>
                </a:lnTo>
                <a:lnTo>
                  <a:pt x="84" y="25"/>
                </a:lnTo>
                <a:lnTo>
                  <a:pt x="84" y="42"/>
                </a:lnTo>
                <a:lnTo>
                  <a:pt x="128" y="42"/>
                </a:lnTo>
                <a:lnTo>
                  <a:pt x="128" y="124"/>
                </a:lnTo>
                <a:lnTo>
                  <a:pt x="42" y="124"/>
                </a:lnTo>
                <a:lnTo>
                  <a:pt x="42" y="124"/>
                </a:lnTo>
                <a:lnTo>
                  <a:pt x="26" y="122"/>
                </a:lnTo>
                <a:lnTo>
                  <a:pt x="14" y="117"/>
                </a:lnTo>
                <a:lnTo>
                  <a:pt x="6" y="109"/>
                </a:lnTo>
                <a:lnTo>
                  <a:pt x="2" y="101"/>
                </a:lnTo>
                <a:lnTo>
                  <a:pt x="1" y="94"/>
                </a:lnTo>
                <a:lnTo>
                  <a:pt x="0" y="89"/>
                </a:lnTo>
                <a:lnTo>
                  <a:pt x="0" y="88"/>
                </a:lnTo>
                <a:lnTo>
                  <a:pt x="0" y="42"/>
                </a:lnTo>
                <a:lnTo>
                  <a:pt x="8" y="49"/>
                </a:lnTo>
                <a:lnTo>
                  <a:pt x="8" y="88"/>
                </a:lnTo>
                <a:lnTo>
                  <a:pt x="9" y="90"/>
                </a:lnTo>
                <a:lnTo>
                  <a:pt x="10" y="97"/>
                </a:lnTo>
                <a:lnTo>
                  <a:pt x="14" y="105"/>
                </a:lnTo>
                <a:lnTo>
                  <a:pt x="23" y="113"/>
                </a:lnTo>
                <a:lnTo>
                  <a:pt x="23" y="90"/>
                </a:lnTo>
                <a:lnTo>
                  <a:pt x="29" y="90"/>
                </a:lnTo>
                <a:lnTo>
                  <a:pt x="29" y="114"/>
                </a:lnTo>
                <a:lnTo>
                  <a:pt x="34" y="115"/>
                </a:lnTo>
                <a:lnTo>
                  <a:pt x="39" y="117"/>
                </a:lnTo>
                <a:lnTo>
                  <a:pt x="39" y="90"/>
                </a:lnTo>
                <a:lnTo>
                  <a:pt x="44" y="90"/>
                </a:lnTo>
                <a:lnTo>
                  <a:pt x="44" y="117"/>
                </a:lnTo>
                <a:lnTo>
                  <a:pt x="57" y="117"/>
                </a:lnTo>
                <a:lnTo>
                  <a:pt x="57" y="77"/>
                </a:lnTo>
                <a:lnTo>
                  <a:pt x="59" y="75"/>
                </a:lnTo>
                <a:lnTo>
                  <a:pt x="60" y="73"/>
                </a:lnTo>
                <a:lnTo>
                  <a:pt x="63" y="72"/>
                </a:lnTo>
                <a:lnTo>
                  <a:pt x="65" y="73"/>
                </a:lnTo>
                <a:lnTo>
                  <a:pt x="67" y="75"/>
                </a:lnTo>
                <a:lnTo>
                  <a:pt x="68" y="77"/>
                </a:lnTo>
                <a:lnTo>
                  <a:pt x="68" y="117"/>
                </a:lnTo>
                <a:lnTo>
                  <a:pt x="81" y="117"/>
                </a:lnTo>
                <a:lnTo>
                  <a:pt x="81" y="90"/>
                </a:lnTo>
                <a:lnTo>
                  <a:pt x="86" y="90"/>
                </a:lnTo>
                <a:lnTo>
                  <a:pt x="86" y="117"/>
                </a:lnTo>
                <a:lnTo>
                  <a:pt x="99" y="117"/>
                </a:lnTo>
                <a:lnTo>
                  <a:pt x="99" y="90"/>
                </a:lnTo>
                <a:lnTo>
                  <a:pt x="104" y="90"/>
                </a:lnTo>
                <a:lnTo>
                  <a:pt x="104" y="117"/>
                </a:lnTo>
                <a:lnTo>
                  <a:pt x="120" y="117"/>
                </a:lnTo>
                <a:lnTo>
                  <a:pt x="120" y="50"/>
                </a:lnTo>
                <a:lnTo>
                  <a:pt x="42" y="50"/>
                </a:lnTo>
                <a:lnTo>
                  <a:pt x="42" y="50"/>
                </a:lnTo>
                <a:lnTo>
                  <a:pt x="26" y="47"/>
                </a:lnTo>
                <a:lnTo>
                  <a:pt x="13" y="42"/>
                </a:lnTo>
                <a:lnTo>
                  <a:pt x="4" y="34"/>
                </a:lnTo>
                <a:lnTo>
                  <a:pt x="1" y="25"/>
                </a:lnTo>
                <a:lnTo>
                  <a:pt x="4" y="15"/>
                </a:lnTo>
                <a:lnTo>
                  <a:pt x="13" y="7"/>
                </a:lnTo>
                <a:lnTo>
                  <a:pt x="26" y="1"/>
                </a:lnTo>
                <a:lnTo>
                  <a:pt x="4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20" name="直接连接符 16"/>
          <p:cNvCxnSpPr/>
          <p:nvPr/>
        </p:nvCxnSpPr>
        <p:spPr>
          <a:xfrm>
            <a:off x="85478" y="3067203"/>
            <a:ext cx="11699154" cy="1757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629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5" grpId="0" animBg="1"/>
      <p:bldP spid="16" grpId="0"/>
      <p:bldP spid="17" grpId="0"/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/>
      <p:bldP spid="30" grpId="0"/>
      <p:bldP spid="31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6" descr="应用部分3-0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800422"/>
            <a:ext cx="11665296" cy="6057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3863752" y="2114630"/>
            <a:ext cx="381635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</a:rPr>
              <a:t>Q &amp; 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MH_Other_5"/>
          <p:cNvSpPr/>
          <p:nvPr>
            <p:custDataLst>
              <p:tags r:id="rId1"/>
            </p:custDataLst>
          </p:nvPr>
        </p:nvSpPr>
        <p:spPr>
          <a:xfrm rot="6189197">
            <a:off x="638163" y="2144201"/>
            <a:ext cx="2152038" cy="1102035"/>
          </a:xfrm>
          <a:custGeom>
            <a:avLst/>
            <a:gdLst>
              <a:gd name="connsiteX0" fmla="*/ 0 w 3251200"/>
              <a:gd name="connsiteY0" fmla="*/ 0 h 1536700"/>
              <a:gd name="connsiteX1" fmla="*/ 2489200 w 3251200"/>
              <a:gd name="connsiteY1" fmla="*/ 927100 h 1536700"/>
              <a:gd name="connsiteX2" fmla="*/ 3251200 w 3251200"/>
              <a:gd name="connsiteY2" fmla="*/ 1536700 h 1536700"/>
              <a:gd name="connsiteX0" fmla="*/ 0 w 3251200"/>
              <a:gd name="connsiteY0" fmla="*/ 0 h 1536700"/>
              <a:gd name="connsiteX1" fmla="*/ 2235200 w 3251200"/>
              <a:gd name="connsiteY1" fmla="*/ 787400 h 1536700"/>
              <a:gd name="connsiteX2" fmla="*/ 3251200 w 3251200"/>
              <a:gd name="connsiteY2" fmla="*/ 1536700 h 1536700"/>
              <a:gd name="connsiteX0" fmla="*/ 0 w 3251200"/>
              <a:gd name="connsiteY0" fmla="*/ 0 h 1536700"/>
              <a:gd name="connsiteX1" fmla="*/ 2235200 w 3251200"/>
              <a:gd name="connsiteY1" fmla="*/ 787400 h 1536700"/>
              <a:gd name="connsiteX2" fmla="*/ 3251200 w 3251200"/>
              <a:gd name="connsiteY2" fmla="*/ 153670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1536700">
                <a:moveTo>
                  <a:pt x="0" y="0"/>
                </a:moveTo>
                <a:cubicBezTo>
                  <a:pt x="1049866" y="208491"/>
                  <a:pt x="1693333" y="531283"/>
                  <a:pt x="2235200" y="787400"/>
                </a:cubicBezTo>
                <a:cubicBezTo>
                  <a:pt x="2777067" y="1043517"/>
                  <a:pt x="3141133" y="1359958"/>
                  <a:pt x="3251200" y="1536700"/>
                </a:cubicBezTo>
              </a:path>
            </a:pathLst>
          </a:custGeom>
          <a:noFill/>
          <a:ln w="12700" cmpd="sng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MH_Other_4"/>
          <p:cNvSpPr/>
          <p:nvPr>
            <p:custDataLst>
              <p:tags r:id="rId2"/>
            </p:custDataLst>
          </p:nvPr>
        </p:nvSpPr>
        <p:spPr>
          <a:xfrm>
            <a:off x="1591482" y="4005215"/>
            <a:ext cx="1047339" cy="1130125"/>
          </a:xfrm>
          <a:custGeom>
            <a:avLst/>
            <a:gdLst>
              <a:gd name="connsiteX0" fmla="*/ 0 w 4152900"/>
              <a:gd name="connsiteY0" fmla="*/ 0 h 685800"/>
              <a:gd name="connsiteX1" fmla="*/ 2959100 w 4152900"/>
              <a:gd name="connsiteY1" fmla="*/ 368300 h 685800"/>
              <a:gd name="connsiteX2" fmla="*/ 4152900 w 4152900"/>
              <a:gd name="connsiteY2" fmla="*/ 68580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52900" h="685800">
                <a:moveTo>
                  <a:pt x="0" y="0"/>
                </a:moveTo>
                <a:cubicBezTo>
                  <a:pt x="1133475" y="127000"/>
                  <a:pt x="2266950" y="254000"/>
                  <a:pt x="2959100" y="368300"/>
                </a:cubicBezTo>
                <a:cubicBezTo>
                  <a:pt x="3651250" y="482600"/>
                  <a:pt x="3902075" y="584200"/>
                  <a:pt x="4152900" y="685800"/>
                </a:cubicBezTo>
              </a:path>
            </a:pathLst>
          </a:custGeom>
          <a:noFill/>
          <a:ln w="12700" cmpd="sng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MH_Other_3"/>
          <p:cNvSpPr/>
          <p:nvPr>
            <p:custDataLst>
              <p:tags r:id="rId3"/>
            </p:custDataLst>
          </p:nvPr>
        </p:nvSpPr>
        <p:spPr>
          <a:xfrm>
            <a:off x="1591482" y="3582889"/>
            <a:ext cx="1831791" cy="101815"/>
          </a:xfrm>
          <a:custGeom>
            <a:avLst/>
            <a:gdLst>
              <a:gd name="connsiteX0" fmla="*/ 0 w 4203700"/>
              <a:gd name="connsiteY0" fmla="*/ 939800 h 939800"/>
              <a:gd name="connsiteX1" fmla="*/ 2540000 w 4203700"/>
              <a:gd name="connsiteY1" fmla="*/ 558800 h 939800"/>
              <a:gd name="connsiteX2" fmla="*/ 4203700 w 4203700"/>
              <a:gd name="connsiteY2" fmla="*/ 0 h 939800"/>
              <a:gd name="connsiteX0" fmla="*/ 0 w 4203700"/>
              <a:gd name="connsiteY0" fmla="*/ 939800 h 939800"/>
              <a:gd name="connsiteX1" fmla="*/ 2374900 w 4203700"/>
              <a:gd name="connsiteY1" fmla="*/ 711200 h 939800"/>
              <a:gd name="connsiteX2" fmla="*/ 4203700 w 4203700"/>
              <a:gd name="connsiteY2" fmla="*/ 0 h 939800"/>
              <a:gd name="connsiteX0" fmla="*/ 0 w 4203700"/>
              <a:gd name="connsiteY0" fmla="*/ 939800 h 939800"/>
              <a:gd name="connsiteX1" fmla="*/ 2387600 w 4203700"/>
              <a:gd name="connsiteY1" fmla="*/ 622300 h 939800"/>
              <a:gd name="connsiteX2" fmla="*/ 4203700 w 4203700"/>
              <a:gd name="connsiteY2" fmla="*/ 0 h 93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3700" h="939800">
                <a:moveTo>
                  <a:pt x="0" y="939800"/>
                </a:moveTo>
                <a:cubicBezTo>
                  <a:pt x="919691" y="827616"/>
                  <a:pt x="1686983" y="778933"/>
                  <a:pt x="2387600" y="622300"/>
                </a:cubicBezTo>
                <a:cubicBezTo>
                  <a:pt x="3088217" y="465667"/>
                  <a:pt x="3722158" y="201083"/>
                  <a:pt x="4203700" y="0"/>
                </a:cubicBezTo>
              </a:path>
            </a:pathLst>
          </a:custGeom>
          <a:noFill/>
          <a:ln w="12700" cmpd="sng">
            <a:solidFill>
              <a:srgbClr val="C5C5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063552" y="1484784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2" name="MH_Title_1"/>
          <p:cNvSpPr/>
          <p:nvPr>
            <p:custDataLst>
              <p:tags r:id="rId4"/>
            </p:custDataLst>
          </p:nvPr>
        </p:nvSpPr>
        <p:spPr>
          <a:xfrm>
            <a:off x="581547" y="2780928"/>
            <a:ext cx="1158875" cy="1674812"/>
          </a:xfrm>
          <a:custGeom>
            <a:avLst/>
            <a:gdLst>
              <a:gd name="connsiteX0" fmla="*/ 273226 w 1159484"/>
              <a:gd name="connsiteY0" fmla="*/ 1430 h 1674380"/>
              <a:gd name="connsiteX1" fmla="*/ 987809 w 1159484"/>
              <a:gd name="connsiteY1" fmla="*/ 329296 h 1674380"/>
              <a:gd name="connsiteX2" fmla="*/ 985175 w 1159484"/>
              <a:gd name="connsiteY2" fmla="*/ 1348519 h 1674380"/>
              <a:gd name="connsiteX3" fmla="*/ 0 w 1159484"/>
              <a:gd name="connsiteY3" fmla="*/ 1609769 h 1674380"/>
              <a:gd name="connsiteX4" fmla="*/ 3997 w 1159484"/>
              <a:gd name="connsiteY4" fmla="*/ 62957 h 1674380"/>
              <a:gd name="connsiteX5" fmla="*/ 273226 w 1159484"/>
              <a:gd name="connsiteY5" fmla="*/ 1430 h 1674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9484" h="1674380">
                <a:moveTo>
                  <a:pt x="273226" y="1430"/>
                </a:moveTo>
                <a:cubicBezTo>
                  <a:pt x="545324" y="-14516"/>
                  <a:pt x="815402" y="103404"/>
                  <a:pt x="987809" y="329296"/>
                </a:cubicBezTo>
                <a:cubicBezTo>
                  <a:pt x="1217686" y="630485"/>
                  <a:pt x="1216605" y="1048522"/>
                  <a:pt x="985175" y="1348519"/>
                </a:cubicBezTo>
                <a:cubicBezTo>
                  <a:pt x="753745" y="1648515"/>
                  <a:pt x="349672" y="1755668"/>
                  <a:pt x="0" y="1609769"/>
                </a:cubicBezTo>
                <a:lnTo>
                  <a:pt x="3997" y="62957"/>
                </a:lnTo>
                <a:cubicBezTo>
                  <a:pt x="91603" y="26935"/>
                  <a:pt x="182527" y="6745"/>
                  <a:pt x="273226" y="1430"/>
                </a:cubicBezTo>
                <a:close/>
              </a:path>
            </a:pathLst>
          </a:custGeom>
          <a:solidFill>
            <a:srgbClr val="C00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>
            <a:norm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MH_Other_7"/>
          <p:cNvSpPr/>
          <p:nvPr>
            <p:custDataLst>
              <p:tags r:id="rId5"/>
            </p:custDataLst>
          </p:nvPr>
        </p:nvSpPr>
        <p:spPr>
          <a:xfrm>
            <a:off x="3431704" y="3074704"/>
            <a:ext cx="792087" cy="785766"/>
          </a:xfrm>
          <a:prstGeom prst="ellipse">
            <a:avLst/>
          </a:prstGeom>
          <a:solidFill>
            <a:srgbClr val="FF0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16" name="MH_Other_9"/>
          <p:cNvSpPr/>
          <p:nvPr>
            <p:custDataLst>
              <p:tags r:id="rId6"/>
            </p:custDataLst>
          </p:nvPr>
        </p:nvSpPr>
        <p:spPr>
          <a:xfrm>
            <a:off x="2207568" y="5135340"/>
            <a:ext cx="805133" cy="792088"/>
          </a:xfrm>
          <a:prstGeom prst="ellipse">
            <a:avLst/>
          </a:prstGeom>
          <a:solidFill>
            <a:srgbClr val="FF0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3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25" name="MH_Other_6"/>
          <p:cNvSpPr/>
          <p:nvPr>
            <p:custDataLst>
              <p:tags r:id="rId7"/>
            </p:custDataLst>
          </p:nvPr>
        </p:nvSpPr>
        <p:spPr>
          <a:xfrm>
            <a:off x="2279577" y="1074483"/>
            <a:ext cx="761811" cy="762374"/>
          </a:xfrm>
          <a:prstGeom prst="ellipse">
            <a:avLst/>
          </a:prstGeom>
          <a:solidFill>
            <a:srgbClr val="FF0000"/>
          </a:solidFill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anose="020B0604030504040204" pitchFamily="34" charset="0"/>
              </a:rPr>
              <a:t>1</a:t>
            </a:r>
            <a:endParaRPr lang="zh-CN" altLang="en-US" sz="1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anose="020B060403050404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15681" y="1211698"/>
            <a:ext cx="7056783" cy="45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开始集市突然大批量任务执行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大幅延迟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180143" y="5249969"/>
            <a:ext cx="6300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集市正式资源队列早晨高峰时期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4-9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点）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资源占用持续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居高不下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导致大量任务执行缓慢或者排队。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54413" y="3144421"/>
            <a:ext cx="62646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集市资源日报我们组任务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前十有九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，前二资源占用均在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以上。（相当于持续会占满整个队列内存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次以上）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3392" y="299313"/>
            <a:ext cx="4535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</p:spTree>
    <p:extLst>
      <p:ext uri="{BB962C8B-B14F-4D97-AF65-F5344CB8AC3E}">
        <p14:creationId xmlns:p14="http://schemas.microsoft.com/office/powerpoint/2010/main" val="180291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42888"/>
            <a:ext cx="12192000" cy="71008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1572" y="2701679"/>
            <a:ext cx="71247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HK" altLang="en-US" sz="7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3333" y="2701678"/>
            <a:ext cx="7261178" cy="119044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768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资源日报</a:t>
            </a:r>
          </a:p>
        </p:txBody>
      </p:sp>
      <p:sp>
        <p:nvSpPr>
          <p:cNvPr id="5125" name="WordArt 49"/>
          <p:cNvSpPr>
            <a:spLocks noChangeArrowheads="1" noChangeShapeType="1" noTextEdit="1"/>
          </p:cNvSpPr>
          <p:nvPr/>
        </p:nvSpPr>
        <p:spPr bwMode="gray">
          <a:xfrm>
            <a:off x="6915151" y="3227389"/>
            <a:ext cx="2233613" cy="10048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b="1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A2068"/>
                  </a:gs>
                  <a:gs pos="100000">
                    <a:srgbClr val="2F7ADF"/>
                  </a:gs>
                </a:gsLst>
                <a:lin ang="5400000" scaled="1"/>
              </a:gradFill>
              <a:latin typeface="宋体"/>
              <a:ea typeface="宋体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08720"/>
            <a:ext cx="10887000" cy="288693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61048"/>
            <a:ext cx="10887000" cy="288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5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 smtClean="0"/>
              <a:t>任务消耗</a:t>
            </a:r>
          </a:p>
        </p:txBody>
      </p:sp>
      <p:sp>
        <p:nvSpPr>
          <p:cNvPr id="5125" name="WordArt 49"/>
          <p:cNvSpPr>
            <a:spLocks noChangeArrowheads="1" noChangeShapeType="1" noTextEdit="1"/>
          </p:cNvSpPr>
          <p:nvPr/>
        </p:nvSpPr>
        <p:spPr bwMode="gray">
          <a:xfrm>
            <a:off x="6915151" y="3227389"/>
            <a:ext cx="2233613" cy="100488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endParaRPr lang="zh-CN" altLang="en-US" b="1" kern="10">
              <a:ln w="1905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A2068"/>
                  </a:gs>
                  <a:gs pos="100000">
                    <a:srgbClr val="2F7ADF"/>
                  </a:gs>
                </a:gsLst>
                <a:lin ang="5400000" scaled="1"/>
              </a:gradFill>
              <a:latin typeface="宋体"/>
              <a:ea typeface="宋体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08720"/>
            <a:ext cx="10972800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9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2" y="209988"/>
            <a:ext cx="7146335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2797" b="1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2281827" y="2276872"/>
            <a:ext cx="814030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400" b="1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3197308" y="2276872"/>
            <a:ext cx="6355076" cy="806468"/>
          </a:xfrm>
          <a:prstGeom prst="rect">
            <a:avLst/>
          </a:prstGeom>
          <a:solidFill>
            <a:srgbClr val="C81623"/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问题定位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2279576" y="1196752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3195057" y="1196752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背景介绍</a:t>
            </a:r>
          </a:p>
        </p:txBody>
      </p:sp>
      <p:sp>
        <p:nvSpPr>
          <p:cNvPr id="25" name="矩形 24"/>
          <p:cNvSpPr/>
          <p:nvPr/>
        </p:nvSpPr>
        <p:spPr bwMode="auto">
          <a:xfrm>
            <a:off x="2279576" y="449474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3195057" y="449474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279576" y="5574860"/>
            <a:ext cx="816281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197308" y="557486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总结建议</a:t>
            </a:r>
          </a:p>
        </p:txBody>
      </p:sp>
      <p:sp>
        <p:nvSpPr>
          <p:cNvPr id="14" name="矩形 13"/>
          <p:cNvSpPr/>
          <p:nvPr/>
        </p:nvSpPr>
        <p:spPr bwMode="auto">
          <a:xfrm>
            <a:off x="2279576" y="3384190"/>
            <a:ext cx="814030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195057" y="3384190"/>
            <a:ext cx="6355076" cy="806468"/>
          </a:xfrm>
          <a:prstGeom prst="rect">
            <a:avLst/>
          </a:prstGeom>
          <a:solidFill>
            <a:srgbClr val="FFFFFF">
              <a:lumMod val="75000"/>
            </a:srgbClr>
          </a:solidFill>
          <a:ln w="25400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源码剖析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494149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3" y="209988"/>
            <a:ext cx="7146334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问题定位</a:t>
            </a:r>
            <a:endParaRPr lang="en-US" altLang="zh-CN" sz="279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右箭头 11"/>
          <p:cNvSpPr/>
          <p:nvPr/>
        </p:nvSpPr>
        <p:spPr>
          <a:xfrm>
            <a:off x="936413" y="905386"/>
            <a:ext cx="10754436" cy="144000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127448" y="1450686"/>
            <a:ext cx="1696339" cy="394138"/>
          </a:xfrm>
          <a:prstGeom prst="roundRect">
            <a:avLst/>
          </a:prstGeom>
          <a:solidFill>
            <a:srgbClr val="C82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排除外因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604235" y="1445538"/>
            <a:ext cx="1696339" cy="394138"/>
          </a:xfrm>
          <a:prstGeom prst="roundRect">
            <a:avLst/>
          </a:prstGeom>
          <a:solidFill>
            <a:srgbClr val="C82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查看任务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055845" y="1427551"/>
            <a:ext cx="1696339" cy="394138"/>
          </a:xfrm>
          <a:prstGeom prst="roundRect">
            <a:avLst/>
          </a:prstGeom>
          <a:solidFill>
            <a:srgbClr val="C82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13739" y="2109720"/>
            <a:ext cx="1723695" cy="29034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ctr"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首先从延迟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时间历史中发现从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月中开始任务才开始大幅延迟，咨询集市和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bdp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相关负责人反馈并未对平台进行升级或者缩容。故将精力拉回到任务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本身。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590527" y="2109720"/>
            <a:ext cx="1710047" cy="29034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95288">
              <a:lnSpc>
                <a:spcPct val="130000"/>
              </a:lnSpc>
              <a:defRPr/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执行参数发现几乎所有任务参数如出一辙。查看日志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发现资源消耗最大的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任务中有一个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en-US" altLang="zh-CN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4.6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个。如下图：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6059680" y="2109720"/>
            <a:ext cx="1710047" cy="29034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495288">
              <a:lnSpc>
                <a:spcPct val="130000"/>
              </a:lnSpc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显然如果近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4.6w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每个加载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的话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此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Job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加载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的文件，根据日志输入文件字节数分析输入只约为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8504117" y="1427551"/>
            <a:ext cx="1696339" cy="394138"/>
          </a:xfrm>
          <a:prstGeom prst="roundRect">
            <a:avLst/>
          </a:prstGeom>
          <a:solidFill>
            <a:srgbClr val="C824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确认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528833" y="2109720"/>
            <a:ext cx="1710047" cy="290345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Yarn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确认每个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输入大小均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为几兆字节，大多执行时间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以内，可以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定位问题为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Mapper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阶段小文件过多且输入</a:t>
            </a:r>
            <a:r>
              <a:rPr lang="zh-CN" altLang="en-US" sz="1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时小文件没有合并。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5345013"/>
            <a:ext cx="85820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17840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1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23393" y="241483"/>
            <a:ext cx="7146334" cy="523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797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问题分析</a:t>
            </a:r>
            <a:endParaRPr lang="en-US" altLang="zh-CN" sz="279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文本框 7"/>
          <p:cNvSpPr txBox="1">
            <a:spLocks noChangeArrowheads="1"/>
          </p:cNvSpPr>
          <p:nvPr/>
        </p:nvSpPr>
        <p:spPr bwMode="auto">
          <a:xfrm>
            <a:off x="599810" y="938416"/>
            <a:ext cx="112332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由于时间紧任务重，首先谷歌相关资料是否有解决方案。从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apache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官方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贴中找到相关问题的描述，如下图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84" y="1329363"/>
            <a:ext cx="1169670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59195"/>
      </p:ext>
    </p:extLst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Title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803133833"/>
  <p:tag name="MH_LIBRARY" val="GRAPHIC"/>
  <p:tag name="MH_TYPE" val="Other"/>
  <p:tag name="MH_ORDER" val="6"/>
</p:tagLst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55">
    <a:dk1>
      <a:srgbClr val="000000"/>
    </a:dk1>
    <a:lt1>
      <a:srgbClr val="FFFFFF"/>
    </a:lt1>
    <a:dk2>
      <a:srgbClr val="000000"/>
    </a:dk2>
    <a:lt2>
      <a:srgbClr val="FFFDFD"/>
    </a:lt2>
    <a:accent1>
      <a:srgbClr val="FD4F69"/>
    </a:accent1>
    <a:accent2>
      <a:srgbClr val="FFE644"/>
    </a:accent2>
    <a:accent3>
      <a:srgbClr val="00D582"/>
    </a:accent3>
    <a:accent4>
      <a:srgbClr val="515151"/>
    </a:accent4>
    <a:accent5>
      <a:srgbClr val="919191"/>
    </a:accent5>
    <a:accent6>
      <a:srgbClr val="CACACA"/>
    </a:accent6>
    <a:hlink>
      <a:srgbClr val="0563C1"/>
    </a:hlink>
    <a:folHlink>
      <a:srgbClr val="954F72"/>
    </a:folHlink>
  </a:clrScheme>
  <a:fontScheme name="Century Gothic">
    <a:majorFont>
      <a:latin typeface="Century Gothic"/>
      <a:ea typeface="微软雅黑"/>
      <a:cs typeface=""/>
    </a:majorFont>
    <a:minorFont>
      <a:latin typeface="Century Gothic"/>
      <a:ea typeface="微软雅黑"/>
      <a:cs typeface="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自定义 55">
    <a:dk1>
      <a:srgbClr val="000000"/>
    </a:dk1>
    <a:lt1>
      <a:srgbClr val="FFFFFF"/>
    </a:lt1>
    <a:dk2>
      <a:srgbClr val="000000"/>
    </a:dk2>
    <a:lt2>
      <a:srgbClr val="FFFDFD"/>
    </a:lt2>
    <a:accent1>
      <a:srgbClr val="FD4F69"/>
    </a:accent1>
    <a:accent2>
      <a:srgbClr val="FFE644"/>
    </a:accent2>
    <a:accent3>
      <a:srgbClr val="00D582"/>
    </a:accent3>
    <a:accent4>
      <a:srgbClr val="515151"/>
    </a:accent4>
    <a:accent5>
      <a:srgbClr val="919191"/>
    </a:accent5>
    <a:accent6>
      <a:srgbClr val="CACACA"/>
    </a:accent6>
    <a:hlink>
      <a:srgbClr val="0563C1"/>
    </a:hlink>
    <a:folHlink>
      <a:srgbClr val="954F72"/>
    </a:folHlink>
  </a:clrScheme>
  <a:fontScheme name="Century Gothic">
    <a:majorFont>
      <a:latin typeface="Century Gothic"/>
      <a:ea typeface="微软雅黑"/>
      <a:cs typeface=""/>
    </a:majorFont>
    <a:minorFont>
      <a:latin typeface="Century Gothic"/>
      <a:ea typeface="微软雅黑"/>
      <a:cs typeface="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63693</TotalTime>
  <Words>2322</Words>
  <Application>Microsoft Office PowerPoint</Application>
  <PresentationFormat>宽屏</PresentationFormat>
  <Paragraphs>234</Paragraphs>
  <Slides>40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Malgun Gothic</vt:lpstr>
      <vt:lpstr>黑体</vt:lpstr>
      <vt:lpstr>华文细黑</vt:lpstr>
      <vt:lpstr>宋体</vt:lpstr>
      <vt:lpstr>宋体</vt:lpstr>
      <vt:lpstr>微软雅黑</vt:lpstr>
      <vt:lpstr>Arial</vt:lpstr>
      <vt:lpstr>Calibri</vt:lpstr>
      <vt:lpstr>Century Gothic</vt:lpstr>
      <vt:lpstr>Verdana</vt:lpstr>
      <vt:lpstr>Wingdings</vt:lpstr>
      <vt:lpstr>默认设计模板</vt:lpstr>
      <vt:lpstr>PowerPoint 演示文稿</vt:lpstr>
      <vt:lpstr>分享内容</vt:lpstr>
      <vt:lpstr>PowerPoint 演示文稿</vt:lpstr>
      <vt:lpstr>PowerPoint 演示文稿</vt:lpstr>
      <vt:lpstr>资源日报</vt:lpstr>
      <vt:lpstr>任务消耗</vt:lpstr>
      <vt:lpstr>PowerPoint 演示文稿</vt:lpstr>
      <vt:lpstr>PowerPoint 演示文稿</vt:lpstr>
      <vt:lpstr>PowerPoint 演示文稿</vt:lpstr>
      <vt:lpstr>问题分析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源码剖析</vt:lpstr>
      <vt:lpstr>源码剖析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dongdao</dc:creator>
  <cp:lastModifiedBy>xukui</cp:lastModifiedBy>
  <cp:revision>1654</cp:revision>
  <dcterms:created xsi:type="dcterms:W3CDTF">2013-04-22T06:54:50Z</dcterms:created>
  <dcterms:modified xsi:type="dcterms:W3CDTF">2017-08-31T04:15:28Z</dcterms:modified>
</cp:coreProperties>
</file>